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53"/>
  </p:notesMasterIdLst>
  <p:sldIdLst>
    <p:sldId id="257" r:id="rId4"/>
    <p:sldId id="261" r:id="rId5"/>
    <p:sldId id="258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81" r:id="rId24"/>
    <p:sldId id="282" r:id="rId25"/>
    <p:sldId id="283" r:id="rId26"/>
    <p:sldId id="285" r:id="rId27"/>
    <p:sldId id="287" r:id="rId28"/>
    <p:sldId id="288" r:id="rId29"/>
    <p:sldId id="259" r:id="rId30"/>
    <p:sldId id="289" r:id="rId31"/>
    <p:sldId id="290" r:id="rId32"/>
    <p:sldId id="26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271" r:id="rId44"/>
    <p:sldId id="301" r:id="rId45"/>
    <p:sldId id="302" r:id="rId46"/>
    <p:sldId id="303" r:id="rId47"/>
    <p:sldId id="304" r:id="rId48"/>
    <p:sldId id="305" r:id="rId49"/>
    <p:sldId id="308" r:id="rId50"/>
    <p:sldId id="306" r:id="rId51"/>
    <p:sldId id="307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82765E-A970-E04C-B664-972B74028EA6}" v="130" dt="2021-06-13T13:25:16.4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3F069-965F-F142-B64E-76B33EE20F3C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5D485-5471-824B-8B3D-17D8A3E281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8696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irbnb.design/lottie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irbnb.design/lottie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irbnb.design/lottie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5d3f912c0_2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45d3f912c0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c19f9827c_0_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4c19f9827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c19f9827c_0_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4c19f9827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9283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c19f9827c_0_1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4c19f9827c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c19f9827c_0_1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4c19f9827c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c19f9827c_0_1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4c19f9827c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1491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c19f9827c_0_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4c19f9827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c19f9827c_0_1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4c19f9827c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3657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c19f9827c_0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4c19f9827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c19f9827c_0_1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这里的例子准备顺便简单说下如何引用外部开源库, </a:t>
            </a:r>
            <a:r>
              <a:rPr lang="en">
                <a:solidFill>
                  <a:schemeClr val="dk1"/>
                </a:solidFill>
              </a:rPr>
              <a:t>f2/DynamicColorFragmentActivity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4c19f9827c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c19f9827c_0_1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f2/</a:t>
            </a:r>
            <a:r>
              <a:rPr lang="en" dirty="0" err="1"/>
              <a:t>DynamicColorFragmentActivity</a:t>
            </a:r>
            <a:endParaRPr dirty="0"/>
          </a:p>
        </p:txBody>
      </p:sp>
      <p:sp>
        <p:nvSpPr>
          <p:cNvPr id="236" name="Google Shape;236;g4c19f9827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5d3f912c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45d3f912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c19f9827c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f1，注意打开自动旋转</a:t>
            </a:r>
            <a:endParaRPr/>
          </a:p>
        </p:txBody>
      </p:sp>
      <p:sp>
        <p:nvSpPr>
          <p:cNvPr id="243" name="Google Shape;243;g4c19f9827c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c19f9827c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f1，注意打开自动旋转</a:t>
            </a:r>
            <a:endParaRPr/>
          </a:p>
        </p:txBody>
      </p:sp>
      <p:sp>
        <p:nvSpPr>
          <p:cNvPr id="243" name="Google Shape;243;g4c19f9827c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5502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c19f9827c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f1，注意打开自动旋转</a:t>
            </a:r>
            <a:endParaRPr/>
          </a:p>
        </p:txBody>
      </p:sp>
      <p:sp>
        <p:nvSpPr>
          <p:cNvPr id="243" name="Google Shape;243;g4c19f9827c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6984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c19f9827c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f1，注意打开自动旋转</a:t>
            </a:r>
            <a:endParaRPr/>
          </a:p>
        </p:txBody>
      </p:sp>
      <p:sp>
        <p:nvSpPr>
          <p:cNvPr id="243" name="Google Shape;243;g4c19f9827c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87831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c19f9827c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f1，注意打开自动旋转</a:t>
            </a:r>
            <a:endParaRPr/>
          </a:p>
        </p:txBody>
      </p:sp>
      <p:sp>
        <p:nvSpPr>
          <p:cNvPr id="243" name="Google Shape;243;g4c19f9827c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0112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5d3f912c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45d3f912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c47359f4c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>
                <a:solidFill>
                  <a:schemeClr val="hlink"/>
                </a:solidFill>
                <a:hlinkClick r:id="rId3"/>
              </a:rPr>
              <a:t>https://airbnb.design/lottie/</a:t>
            </a:r>
            <a:endParaRPr sz="2400" b="1">
              <a:solidFill>
                <a:srgbClr val="3A5BA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A5BAE"/>
                </a:solidFill>
              </a:rPr>
              <a:t>https://material.io/design/motion/understanding-motion.html</a:t>
            </a:r>
            <a:endParaRPr sz="2400" b="1">
              <a:solidFill>
                <a:srgbClr val="3A5BAE"/>
              </a:solidFill>
            </a:endParaRPr>
          </a:p>
        </p:txBody>
      </p:sp>
      <p:sp>
        <p:nvSpPr>
          <p:cNvPr id="123" name="Google Shape;123;g4c47359f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c47359f4c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>
                <a:solidFill>
                  <a:schemeClr val="hlink"/>
                </a:solidFill>
                <a:hlinkClick r:id="rId3"/>
              </a:rPr>
              <a:t>https://airbnb.design/lottie/</a:t>
            </a:r>
            <a:endParaRPr sz="2400" b="1">
              <a:solidFill>
                <a:srgbClr val="3A5BA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A5BAE"/>
                </a:solidFill>
              </a:rPr>
              <a:t>https://material.io/design/motion/understanding-motion.html</a:t>
            </a:r>
            <a:endParaRPr sz="2400" b="1">
              <a:solidFill>
                <a:srgbClr val="3A5BAE"/>
              </a:solidFill>
            </a:endParaRPr>
          </a:p>
        </p:txBody>
      </p:sp>
      <p:sp>
        <p:nvSpPr>
          <p:cNvPr id="123" name="Google Shape;123;g4c47359f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c47359f4c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>
                <a:solidFill>
                  <a:schemeClr val="hlink"/>
                </a:solidFill>
                <a:hlinkClick r:id="rId3"/>
              </a:rPr>
              <a:t>https://airbnb.design/lottie/</a:t>
            </a:r>
            <a:endParaRPr sz="2400" b="1">
              <a:solidFill>
                <a:srgbClr val="3A5BA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A5BAE"/>
                </a:solidFill>
              </a:rPr>
              <a:t>https://material.io/design/motion/understanding-motion.html</a:t>
            </a:r>
            <a:endParaRPr sz="2400" b="1">
              <a:solidFill>
                <a:srgbClr val="3A5BAE"/>
              </a:solidFill>
            </a:endParaRPr>
          </a:p>
        </p:txBody>
      </p:sp>
      <p:sp>
        <p:nvSpPr>
          <p:cNvPr id="123" name="Google Shape;123;g4c47359f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c19f98286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4c19f982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c19f9827c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4c19f9827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c19f98286_0_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a1/PropertyAnimations</a:t>
            </a:r>
            <a:endParaRPr sz="240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https://developer.android.com/guide/topics/graphics/prop-animation</a:t>
            </a:r>
            <a:endParaRPr/>
          </a:p>
        </p:txBody>
      </p:sp>
      <p:sp>
        <p:nvSpPr>
          <p:cNvPr id="137" name="Google Shape;137;g4c19f9828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c47359f4c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https://developer.android.com/guide/topics/graphics/prop-animation</a:t>
            </a:r>
            <a:endParaRPr/>
          </a:p>
        </p:txBody>
      </p:sp>
      <p:sp>
        <p:nvSpPr>
          <p:cNvPr id="144" name="Google Shape;144;g4c47359f4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c47359f4c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https://developer.android.com/guide/topics/graphics/prop-animation</a:t>
            </a:r>
            <a:endParaRPr/>
          </a:p>
        </p:txBody>
      </p:sp>
      <p:sp>
        <p:nvSpPr>
          <p:cNvPr id="151" name="Google Shape;151;g4c47359f4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d84e8d184_0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https://developer.android.com/guide/topics/graphics/prop-animation</a:t>
            </a:r>
            <a:endParaRPr/>
          </a:p>
        </p:txBody>
      </p:sp>
      <p:sp>
        <p:nvSpPr>
          <p:cNvPr id="158" name="Google Shape;158;g4d84e8d18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d84e8d184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https://developer.android.com/guide/topics/graphics/prop-animation</a:t>
            </a:r>
            <a:endParaRPr/>
          </a:p>
        </p:txBody>
      </p:sp>
      <p:sp>
        <p:nvSpPr>
          <p:cNvPr id="165" name="Google Shape;165;g4d84e8d18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c47359f4c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https://developer.android.com/guide/topics/graphics/prop-animation</a:t>
            </a:r>
            <a:endParaRPr/>
          </a:p>
        </p:txBody>
      </p:sp>
      <p:sp>
        <p:nvSpPr>
          <p:cNvPr id="172" name="Google Shape;172;g4c47359f4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d84e8d184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https://developer.android.com/guide/topics/graphics/prop-animation</a:t>
            </a:r>
            <a:endParaRPr/>
          </a:p>
        </p:txBody>
      </p:sp>
      <p:sp>
        <p:nvSpPr>
          <p:cNvPr id="179" name="Google Shape;179;g4d84e8d18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c19f98286_0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https://developer.android.com/guide/topics/graphics/prop-animation</a:t>
            </a:r>
            <a:endParaRPr/>
          </a:p>
        </p:txBody>
      </p:sp>
      <p:sp>
        <p:nvSpPr>
          <p:cNvPr id="186" name="Google Shape;186;g4c19f9828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c47359f4c_0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https://developer.android.com/guide/topics/graphics/prop-animation</a:t>
            </a:r>
            <a:endParaRPr/>
          </a:p>
        </p:txBody>
      </p:sp>
      <p:sp>
        <p:nvSpPr>
          <p:cNvPr id="193" name="Google Shape;193;g4c47359f4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c47359f4c_0_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https://developer.android.com/guide/topics/graphics/prop-animation</a:t>
            </a:r>
            <a:endParaRPr/>
          </a:p>
        </p:txBody>
      </p:sp>
      <p:sp>
        <p:nvSpPr>
          <p:cNvPr id="201" name="Google Shape;201;g4c47359f4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c19f9827c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可以运行在多种尺寸的设备上，手机、平板、电视、手表等，不同尺寸的屏幕会有不同的展现形式，即便在同一个设备上，也会有横竖屏的不同展示需求。在工程上，希望能够有更多的界面复用</a:t>
            </a:r>
            <a:endParaRPr/>
          </a:p>
        </p:txBody>
      </p:sp>
      <p:sp>
        <p:nvSpPr>
          <p:cNvPr id="123" name="Google Shape;123;g4c19f982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c19f98286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4c19f9828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c19f98286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4c19f9828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c47359f4c_0_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4c47359f4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c47359f4c_0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4c47359f4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c19f9827c_0_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4c19f9827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c19f9827c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4c19f9827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c19f9827c_0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4c19f9827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c19f9827c_0_1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4c19f9827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c19f9827c_0_1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4c19f9827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6941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3CABB6-F918-7240-B0E3-76C9F5A75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56DC24-DF46-A540-A3D3-042363C9E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105D54-3754-BB4E-AE14-745D3D1E33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2C0B1E-2FC8-ED42-B9B7-27EF13BE04C9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C73E2A-CDC9-1442-8378-E5B50892A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577672-F6DC-9E46-9536-243444A79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16AD-0F93-6B4C-8C40-46C1E414E4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9382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7B9C3D-1285-A34C-B550-2D8BB3958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3E97643-0E41-F046-A29F-FCF765539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6816E5-9801-7E4C-977B-9C5B817C2C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2C0B1E-2FC8-ED42-B9B7-27EF13BE04C9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F17EF5-F265-CC4F-B914-25BB85765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9ADD2F-7DC0-9142-94B6-52581769A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16AD-0F93-6B4C-8C40-46C1E414E4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4451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8B7D296-959A-0B45-8B22-5D0EE97720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162AA64-7146-724A-8569-33E816780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C46D3F-4A45-B246-91FA-D455CFFE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2C0B1E-2FC8-ED42-B9B7-27EF13BE04C9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9374A3-8D7D-FA46-8021-772F5CA16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EAFFAC-9A35-744B-8709-002F31DD7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16AD-0F93-6B4C-8C40-46C1E414E4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0393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3A4F8-AF2C-6B40-890C-F752E3DAD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51640DF-C0AA-B849-BAC6-C9EAB7BAA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410AC1-9296-2A41-B14C-8CE25DAC8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EAD0-1635-8E47-8AFE-D5DB72019DB5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3D5A40-8C2A-5245-85ED-3166CD3DD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66A901-1875-BB43-97B3-7CDD4DAE0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6238-724E-6C47-B446-68E3355899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1302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229DF-9532-F84E-9BDB-EFAAF82E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21901F-0907-9F42-B89C-383C8D620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7308C0-178F-244A-B3E8-F87FAD511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EAD0-1635-8E47-8AFE-D5DB72019DB5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92D4FD-F1BF-8D48-9977-CB4385811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FF6CB-7F2E-204B-B87C-490A7EC70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6238-724E-6C47-B446-68E3355899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1864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37DBA-F5A6-DB46-8EB6-5C370314D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F0AB08-36B6-FD48-947F-E0C2B7FBE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68DF31-2D00-0145-9303-B5FB732BE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EAD0-1635-8E47-8AFE-D5DB72019DB5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26F39C-9843-2E42-A2E8-2631E55E2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359AAE-91F2-7341-BE50-EF7DA420E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6238-724E-6C47-B446-68E3355899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7731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89FB8-0A6A-054A-8439-17FCDBB8C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8864A3-41BB-7A49-B2DE-88E96C9E77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0B75FAA-2BE2-0147-8FF0-8AA10A578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AAEBDA-7265-DA4B-902D-3CF7CBC2E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EAD0-1635-8E47-8AFE-D5DB72019DB5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BF0C5E-D873-B042-80A8-1DECCB8A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A542E0-563F-9641-9EE4-BFD7DBC2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6238-724E-6C47-B446-68E3355899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4213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B5592-F870-F34B-A7F5-D93FE9617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87E66D-EBD3-D84E-8BF2-57C765D5D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4F99E8-EB84-D342-9FCF-9BA52BC4F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7F55E91-9C25-CD4A-A678-8BE4003C30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DA3914B-297A-3D40-AC03-B847E5D6B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DBE7F9F-72EF-3946-A9C5-3B49ECB51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EAD0-1635-8E47-8AFE-D5DB72019DB5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D73A5A5-7D85-E549-B7DC-5047B2785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2AC625E-0F45-A240-8385-44D862CA5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6238-724E-6C47-B446-68E3355899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789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058C9-B9F9-0C44-91F2-9E6E8790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F8B857-7427-E14D-98C6-5A32FE1DD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EAD0-1635-8E47-8AFE-D5DB72019DB5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1C6ED6-D3B5-C14D-A412-EC5C3F397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70A1DD-046F-FF48-9641-D909D9AF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6238-724E-6C47-B446-68E3355899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91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B9DAB49-2542-4644-B577-35CFF3545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EAD0-1635-8E47-8AFE-D5DB72019DB5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840A37-3357-0E45-B383-5B78A01BF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BB0C40-CEE3-7E4A-83E6-35987A75C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6238-724E-6C47-B446-68E3355899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8242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8441E-501A-FC4E-95E6-3D630E38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396ABC-BB67-2B4A-8EBF-B8122170D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99062F-00C0-7744-B709-67B1B8B03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F1506A-DAFD-3942-A55B-423BB315F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EAD0-1635-8E47-8AFE-D5DB72019DB5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460988-C4D1-7948-8917-A92BE7529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61CC91-E232-0E42-BCAE-440EA066A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6238-724E-6C47-B446-68E3355899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115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A62FB-0865-894F-B18A-0EA7548E8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355B7A-CE45-6049-9980-623D331C5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A0CF47-9C4C-1C4C-8D3B-7B6E2DDD25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2C0B1E-2FC8-ED42-B9B7-27EF13BE04C9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73316C-942E-5140-813C-1C0953B3C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EBAD82-A61A-5142-93F8-2217586D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16AD-0F93-6B4C-8C40-46C1E414E4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4592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AA110-5E4C-894D-9B9E-D611C4D57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4C6FDB2-18CA-9E48-8FA7-1E7E8D2A0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0C1327-F9D7-E543-B54F-B2D8DAB95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CE790F-7589-2F40-865A-978052AFC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EAD0-1635-8E47-8AFE-D5DB72019DB5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B0EEEC-3610-664C-9A56-F3A7091B2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550A32-0B0D-EC42-9C7A-692C061F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6238-724E-6C47-B446-68E3355899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7240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1CF9A-5051-8340-81F9-783DA0E19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0D171A-0301-3B4A-8D2B-83F4095F6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F4ECA3-BA18-1B4A-8487-9E03A04B5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EAD0-1635-8E47-8AFE-D5DB72019DB5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B44DC5-BD41-CB4A-BD63-92F311EA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F357E9-81B0-0D47-9ECC-0F85CD073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6238-724E-6C47-B446-68E3355899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40458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5F4553-316F-6D4C-A1DB-DFD3CD72EF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134BF6-4547-1E4A-BB11-08E28CCE3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3F572-255B-5E40-AAE5-AAB68E15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EAD0-1635-8E47-8AFE-D5DB72019DB5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ACC8C2-B132-A243-B1F0-26D88D1D3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AE1C6A-0D38-0246-8E20-27D0ACD4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76238-724E-6C47-B446-68E3355899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271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35F953-ABDB-D949-A52F-4BBC25C73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FC5EB7-B1A7-CC4F-B7FB-23F2A9EA5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348163-B250-514D-9E72-B24B3E81E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00C8-408A-BA4F-9CC2-38A1E0BC8126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8F6B8F-5CC6-2040-9AF0-C46D6ACB2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C5573E-6982-0342-B3AE-1136E0DE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F3E8-6FD9-3C4C-BBF6-1B9635EBAE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75289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72076-BADC-F845-AC05-5BB17701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BD8815-2310-3041-B414-5118DE423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9CFC9-542E-4149-9C2E-D8A2096D7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00C8-408A-BA4F-9CC2-38A1E0BC8126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E77FA3-A94A-B342-9F72-AAE86E708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7A7977-7E48-3944-8F47-AF3B3CFC6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F3E8-6FD9-3C4C-BBF6-1B9635EBAE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39237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AC9E6-DE24-7247-99F8-0C05D97E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12C381-10A5-F746-9CBC-A746E563F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5D541D-DD5F-F045-BE73-8CA0989DB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00C8-408A-BA4F-9CC2-38A1E0BC8126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4D2333-6149-EF44-9319-01F11160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7AB0EF-F967-704B-B49D-C1066668A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F3E8-6FD9-3C4C-BBF6-1B9635EBAE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93123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7B4F75-B0B6-C14D-AE55-D569DE8E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E6DDB-6D0A-E94B-939C-8BC4747FE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2E1A3B-7888-CB4A-BB62-BB3674DCE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B05BD0-5AB5-3549-BBAB-3B165B7D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00C8-408A-BA4F-9CC2-38A1E0BC8126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7AEFD6-04FA-B34A-A772-F7A746A05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BFDE60-7EA1-8241-A79A-E9801E56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F3E8-6FD9-3C4C-BBF6-1B9635EBAE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52758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3C737-E70E-8342-8A92-92AF8BFB0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A32FEA-CFB8-6640-B324-F96F70158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B8227D-E3A3-D049-8F54-7CF3F3AEA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0B76394-8309-6F46-8397-0BCBADA241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BE5CF5A-3975-AE49-BDD1-43E3D07B77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4C86680-27F1-ED44-BE83-969DFB491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00C8-408A-BA4F-9CC2-38A1E0BC8126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9CB705E-881C-ED49-AFC1-963D139DB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E30B136-F9FE-6643-846A-BAE411D6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F3E8-6FD9-3C4C-BBF6-1B9635EBAE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20813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0AE359-3C00-C542-9F3D-D5CB3DED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96EC74-E7BF-5E4F-B3B9-36FF085D6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00C8-408A-BA4F-9CC2-38A1E0BC8126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219411-CB16-2B4B-93AE-B53C1076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816DB7-7213-054F-B94E-6378073F2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F3E8-6FD9-3C4C-BBF6-1B9635EBAE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97351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9AF8FD-9B2B-C045-B8EC-26D5843ED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00C8-408A-BA4F-9CC2-38A1E0BC8126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B67E35-4926-DF42-84D4-748BA5252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E0DE13-BC4F-E046-853A-093DB5173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F3E8-6FD9-3C4C-BBF6-1B9635EBAE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1692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B0B115-8F09-B645-BB61-34953A0E9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6DD4E9-D545-6741-BAB2-2398530C6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571A3D-B5A1-084C-963C-0B1D20BBF5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2C0B1E-2FC8-ED42-B9B7-27EF13BE04C9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87896B-2659-EB45-BAF1-986C145B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E2D450-BDD0-A144-AE59-725F3644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16AD-0F93-6B4C-8C40-46C1E414E4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61203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D7618-6DAF-D549-8253-5BA43682F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3DE04D-4034-5E4F-8161-C59E18FCE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34FB0B-42B7-394D-84D7-F99ADCBA4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9227B4-11B7-BE42-872C-3167D7A0F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00C8-408A-BA4F-9CC2-38A1E0BC8126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52883A-8186-9A48-894E-B62AA7968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3B8CA7-3EFD-FD49-B9D3-2B6B52C5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F3E8-6FD9-3C4C-BBF6-1B9635EBAE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70298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1A354-7381-D54D-BE4F-386B83A5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C265F4B-C0E2-D646-B214-C7183A502C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1592E8-5DE9-E643-B632-19549CC3B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10FDDC-56ED-4B40-BC25-C04ECA09C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00C8-408A-BA4F-9CC2-38A1E0BC8126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6BC3B1-4A59-1E42-A713-2FE56D9D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88743C-7ED8-FD4F-8742-D72AB25B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F3E8-6FD9-3C4C-BBF6-1B9635EBAE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57519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DBB1FE-FA0C-5348-A376-EE80B93B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333AB5-7313-BC44-9857-BC337D7FD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5BC4B5-85E4-1A4B-9543-94DF6F077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00C8-408A-BA4F-9CC2-38A1E0BC8126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D33B4A-0B90-3144-91B0-367A8858B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5633C2-48B0-B746-81D4-23681155B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F3E8-6FD9-3C4C-BBF6-1B9635EBAE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8535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19E345A-A8E7-F24D-A8BA-76DA7E76B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0A1B44-692A-AA4B-809A-D1FBEBCC9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D3A413-E461-494E-B0D3-E34AB64B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C00C8-408A-BA4F-9CC2-38A1E0BC8126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BE70B7-E8FB-F94F-A39B-50AF4796B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619FB8-3DE5-8F40-94E2-8F5B721AD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F3E8-6FD9-3C4C-BBF6-1B9635EBAE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6124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2D9C7-3F7A-6C4F-98BB-923A930A6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2BDE39-80C4-6E4E-BCE4-F9F884750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4704F8-9172-3445-B15B-3276FE0CA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FFE4F1-CCD6-C145-A1D8-ABAC7BCF1B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2C0B1E-2FC8-ED42-B9B7-27EF13BE04C9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BFB085-D5DF-7346-8805-E09BB2B8A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708BBA-1A3D-8B44-8257-96C3EEA7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16AD-0F93-6B4C-8C40-46C1E414E4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477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6BB21-06F6-CE46-8DD6-130BEFDC2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87082E-424F-FE4D-B447-9948DAE8F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29AB4B-32ED-C24D-97A5-5CAFA67B9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760390B-8130-1F4D-A7A7-0F214C81E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77E6F66-51AC-0040-BB89-7116DE4ACF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B502479-3B4E-7548-9AE4-07747CBB0A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2C0B1E-2FC8-ED42-B9B7-27EF13BE04C9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E07D5A-2C43-6148-851A-4C42E08A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4B5FDF6-ECC7-AA45-A567-EA308D654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16AD-0F93-6B4C-8C40-46C1E414E4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7278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1C4A4-5D0D-0B47-BF4E-F3FB8F28F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21F4F54-6921-FF42-990B-4C25C5A963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2C0B1E-2FC8-ED42-B9B7-27EF13BE04C9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ECC291-F0F0-7346-AFD4-1B979C69C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6A6C30-439D-E94B-A6E1-6E9C4A55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16AD-0F93-6B4C-8C40-46C1E414E4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7205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D9F60CF-C510-A340-B153-71765649D2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2C0B1E-2FC8-ED42-B9B7-27EF13BE04C9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4A26C3-07AB-2A4E-97DC-14491B9E7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11A26A-23B2-0442-93F4-59F1C0B83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16AD-0F93-6B4C-8C40-46C1E414E4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4217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2ECD9-44E8-D141-9E3F-6F71B6664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823F74-20D0-AE41-AFFB-A16C44ECE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E89C7E-BEEC-A842-9E8C-0FC67645C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38DF24-2396-2840-A321-548D9D8C90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2C0B1E-2FC8-ED42-B9B7-27EF13BE04C9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D7FAB3-FA49-3145-B90E-2883EE966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BC58F6-6220-7541-8756-D65678B4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16AD-0F93-6B4C-8C40-46C1E414E4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988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687FB-B888-2A49-8C9D-FF34A935E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BF5A771-C347-8E42-8D3B-D63D7BA9D6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B2F480-A304-A647-A297-2ADA02333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0B87B0-921E-D643-A4CF-C8F38C07A9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2C0B1E-2FC8-ED42-B9B7-27EF13BE04C9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C07ADF-A821-BB48-8874-B4314A60C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588669-C81E-CA4A-97CC-4E4F6E69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B16AD-0F93-6B4C-8C40-46C1E414E4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207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2D8D981-30D0-4646-BFD6-3AEC96732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022850-1A10-F540-8EEC-7963C417F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35DCB0-42C6-994B-AE6B-DD705A638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BB52FA-C0C7-AD48-A220-5E20A0CE4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B16AD-0F93-6B4C-8C40-46C1E414E4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5744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F2CDDEE-0443-004E-A19B-991819C1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2593B3-8610-244F-8657-BED50B9C6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C9B08-2B4A-2A4F-8464-E83465EEAD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6EAD0-1635-8E47-8AFE-D5DB72019DB5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362653-F7D5-044E-A4DF-0B4327959B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E09EF2-F4D8-9D4B-8FD0-288478528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76238-724E-6C47-B446-68E3355899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322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C4C3FAD-4D95-0B48-A484-414D03D0B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C19C36-BE24-1D4E-B95F-6E0213124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43AE0F-EE43-0B45-B33B-B5DC7C777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C00C8-408A-BA4F-9CC2-38A1E0BC8126}" type="datetimeFigureOut">
              <a:rPr kumimoji="1" lang="zh-CN" altLang="en-US" smtClean="0"/>
              <a:t>2021/6/15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BC1BF7-29AB-334B-9B85-8E21D7ADE7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35136D-7A5C-DF44-A896-2B250D580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1F3E8-6FD9-3C4C-BBF6-1B9635EBAEF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318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 descr="字节跳动ByteDance-PPT-0724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3" y="294290"/>
            <a:ext cx="121811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/>
        </p:nvSpPr>
        <p:spPr>
          <a:xfrm>
            <a:off x="542934" y="2734199"/>
            <a:ext cx="7308293" cy="100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3A5BAE"/>
              </a:buClr>
              <a:buSzPts val="3600"/>
            </a:pPr>
            <a:r>
              <a:rPr lang="en" sz="48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Fragment &amp; Animation</a:t>
            </a:r>
            <a:br>
              <a:rPr lang="en" sz="48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" sz="48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zh-CN" altLang="en-US" b="1" dirty="0">
                <a:solidFill>
                  <a:srgbClr val="00B0F0"/>
                </a:solidFill>
              </a:rPr>
              <a:t>字节跳动</a:t>
            </a:r>
            <a:r>
              <a:rPr lang="en" altLang="zh-CN" b="1" dirty="0">
                <a:solidFill>
                  <a:srgbClr val="00B0F0"/>
                </a:solidFill>
              </a:rPr>
              <a:t>Android</a:t>
            </a:r>
            <a:r>
              <a:rPr lang="zh-CN" altLang="en-US" b="1" dirty="0">
                <a:solidFill>
                  <a:srgbClr val="00B0F0"/>
                </a:solidFill>
              </a:rPr>
              <a:t>工程师</a:t>
            </a:r>
            <a:r>
              <a:rPr lang="en-US" altLang="zh-CN" b="1" dirty="0">
                <a:solidFill>
                  <a:srgbClr val="00B0F0"/>
                </a:solidFill>
              </a:rPr>
              <a:t>-</a:t>
            </a:r>
            <a:r>
              <a:rPr lang="zh-CN" altLang="en-US" b="1" dirty="0">
                <a:solidFill>
                  <a:srgbClr val="00B0F0"/>
                </a:solidFill>
              </a:rPr>
              <a:t>魏君成</a:t>
            </a:r>
            <a:endParaRPr lang="zh-CN" altLang="en-US" sz="800" b="1" dirty="0">
              <a:solidFill>
                <a:srgbClr val="00B0F0"/>
              </a:solidFill>
              <a:effectLst/>
            </a:endParaRPr>
          </a:p>
        </p:txBody>
      </p:sp>
      <p:sp>
        <p:nvSpPr>
          <p:cNvPr id="106" name="Google Shape;106;p26"/>
          <p:cNvSpPr txBox="1"/>
          <p:nvPr/>
        </p:nvSpPr>
        <p:spPr>
          <a:xfrm flipV="1">
            <a:off x="5749003" y="4258204"/>
            <a:ext cx="2949519" cy="79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9C4D0"/>
              </a:buClr>
              <a:buSzPts val="1900"/>
            </a:pPr>
            <a:endParaRPr sz="667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5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5"/>
          <p:cNvSpPr txBox="1"/>
          <p:nvPr/>
        </p:nvSpPr>
        <p:spPr>
          <a:xfrm>
            <a:off x="691260" y="1098000"/>
            <a:ext cx="92652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 dirty="0" err="1">
                <a:solidFill>
                  <a:srgbClr val="3A5BAE"/>
                </a:solidFill>
              </a:rPr>
              <a:t>定义</a:t>
            </a:r>
            <a:r>
              <a:rPr lang="en" sz="3200" dirty="0">
                <a:solidFill>
                  <a:srgbClr val="3A5BAE"/>
                </a:solidFill>
              </a:rPr>
              <a:t> fragment </a:t>
            </a:r>
            <a:r>
              <a:rPr lang="en" sz="3200" dirty="0" err="1">
                <a:solidFill>
                  <a:srgbClr val="3A5BAE"/>
                </a:solidFill>
              </a:rPr>
              <a:t>布局文件</a:t>
            </a:r>
            <a:endParaRPr lang="en" sz="3200" dirty="0">
              <a:solidFill>
                <a:srgbClr val="3A5BAE"/>
              </a:solidFill>
            </a:endParaRPr>
          </a:p>
          <a:p>
            <a:pPr marL="101598">
              <a:lnSpc>
                <a:spcPct val="150000"/>
              </a:lnSpc>
              <a:buClr>
                <a:srgbClr val="3A5BAE"/>
              </a:buClr>
              <a:buSzPts val="2400"/>
            </a:pPr>
            <a:endParaRPr sz="3200" dirty="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endParaRPr lang="en" sz="3200" dirty="0">
              <a:solidFill>
                <a:srgbClr val="3A5BAE"/>
              </a:solidFill>
            </a:endParaRPr>
          </a:p>
          <a:p>
            <a:pPr marL="101598">
              <a:lnSpc>
                <a:spcPct val="150000"/>
              </a:lnSpc>
              <a:buClr>
                <a:srgbClr val="3A5BAE"/>
              </a:buClr>
              <a:buSzPts val="2400"/>
            </a:pPr>
            <a:endParaRPr lang="en" sz="3200" dirty="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FontTx/>
              <a:buChar char="❏"/>
            </a:pPr>
            <a:r>
              <a:rPr lang="zh-CN" altLang="en-US" sz="3200" dirty="0">
                <a:solidFill>
                  <a:srgbClr val="3A5BAE"/>
                </a:solidFill>
              </a:rPr>
              <a:t>定义 </a:t>
            </a:r>
            <a:r>
              <a:rPr lang="en" altLang="zh-CN" sz="3200" dirty="0">
                <a:solidFill>
                  <a:srgbClr val="3A5BAE"/>
                </a:solidFill>
              </a:rPr>
              <a:t>fragment </a:t>
            </a:r>
            <a:r>
              <a:rPr lang="zh-CN" altLang="en-US" sz="3200" dirty="0">
                <a:solidFill>
                  <a:srgbClr val="3A5BAE"/>
                </a:solidFill>
              </a:rPr>
              <a:t>类</a:t>
            </a: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endParaRPr sz="3200" dirty="0">
              <a:solidFill>
                <a:srgbClr val="3A5BAE"/>
              </a:solidFill>
            </a:endParaRPr>
          </a:p>
        </p:txBody>
      </p:sp>
      <p:sp>
        <p:nvSpPr>
          <p:cNvPr id="172" name="Google Shape;172;p35"/>
          <p:cNvSpPr txBox="1"/>
          <p:nvPr/>
        </p:nvSpPr>
        <p:spPr>
          <a:xfrm>
            <a:off x="691260" y="704000"/>
            <a:ext cx="104540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 dirty="0" err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一个fragmen的简单示例</a:t>
            </a:r>
            <a:endParaRPr sz="32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8BB8A3-4927-1E4E-8CDE-E592D72B6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791" y="1903199"/>
            <a:ext cx="5582138" cy="23608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1C27DD-ADAE-4741-BA59-F168B4F86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460" y="4904523"/>
            <a:ext cx="102108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5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5"/>
          <p:cNvSpPr txBox="1"/>
          <p:nvPr/>
        </p:nvSpPr>
        <p:spPr>
          <a:xfrm>
            <a:off x="691260" y="1098000"/>
            <a:ext cx="92652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zh-CN" altLang="en-US" sz="3200" dirty="0">
                <a:solidFill>
                  <a:srgbClr val="3A5BAE"/>
                </a:solidFill>
              </a:rPr>
              <a:t>在 </a:t>
            </a:r>
            <a:r>
              <a:rPr lang="en" altLang="zh-CN" sz="3200" dirty="0">
                <a:solidFill>
                  <a:srgbClr val="3A5BAE"/>
                </a:solidFill>
              </a:rPr>
              <a:t>activity </a:t>
            </a:r>
            <a:r>
              <a:rPr lang="zh-CN" altLang="en-US" sz="3200" dirty="0">
                <a:solidFill>
                  <a:srgbClr val="3A5BAE"/>
                </a:solidFill>
              </a:rPr>
              <a:t>布局文件中嵌入 </a:t>
            </a:r>
            <a:r>
              <a:rPr lang="en" altLang="zh-CN" sz="3200" dirty="0">
                <a:solidFill>
                  <a:srgbClr val="3A5BAE"/>
                </a:solidFill>
              </a:rPr>
              <a:t>fragment</a:t>
            </a:r>
          </a:p>
          <a:p>
            <a:pPr marL="101598">
              <a:lnSpc>
                <a:spcPct val="150000"/>
              </a:lnSpc>
              <a:buClr>
                <a:srgbClr val="3A5BAE"/>
              </a:buClr>
              <a:buSzPts val="2400"/>
            </a:pPr>
            <a:endParaRPr sz="3200" dirty="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endParaRPr lang="en" sz="3200" dirty="0">
              <a:solidFill>
                <a:srgbClr val="3A5BAE"/>
              </a:solidFill>
            </a:endParaRPr>
          </a:p>
          <a:p>
            <a:pPr marL="101598">
              <a:lnSpc>
                <a:spcPct val="150000"/>
              </a:lnSpc>
              <a:buClr>
                <a:srgbClr val="3A5BAE"/>
              </a:buClr>
              <a:buSzPts val="2400"/>
            </a:pPr>
            <a:endParaRPr lang="en" sz="3200" dirty="0">
              <a:solidFill>
                <a:srgbClr val="3A5BAE"/>
              </a:solidFill>
            </a:endParaRPr>
          </a:p>
        </p:txBody>
      </p:sp>
      <p:sp>
        <p:nvSpPr>
          <p:cNvPr id="172" name="Google Shape;172;p35"/>
          <p:cNvSpPr txBox="1"/>
          <p:nvPr/>
        </p:nvSpPr>
        <p:spPr>
          <a:xfrm>
            <a:off x="691260" y="704000"/>
            <a:ext cx="104540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 dirty="0" err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一个fragmen的简单示例</a:t>
            </a:r>
            <a:endParaRPr sz="32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40A4F4-D77E-F043-BFE4-AD6B1230A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96" y="2171900"/>
            <a:ext cx="5199464" cy="4083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A6DD40-4D79-F44C-B5FD-22A50952C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503" y="1903199"/>
            <a:ext cx="1973621" cy="423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97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9"/>
          <p:cNvSpPr txBox="1"/>
          <p:nvPr/>
        </p:nvSpPr>
        <p:spPr>
          <a:xfrm>
            <a:off x="691233" y="1500100"/>
            <a:ext cx="92652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>
                <a:solidFill>
                  <a:srgbClr val="3A5BAE"/>
                </a:solidFill>
              </a:rPr>
              <a:t>FragmentManager</a:t>
            </a:r>
            <a:endParaRPr sz="3200">
              <a:solidFill>
                <a:srgbClr val="3A5BAE"/>
              </a:solidFill>
            </a:endParaRPr>
          </a:p>
          <a:p>
            <a:pPr marL="1219170" lvl="1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>
                <a:solidFill>
                  <a:srgbClr val="3A5BAE"/>
                </a:solidFill>
              </a:rPr>
              <a:t>动态添加/删除/替换 Fragment</a:t>
            </a:r>
            <a:endParaRPr sz="3200">
              <a:solidFill>
                <a:srgbClr val="3A5BAE"/>
              </a:solidFill>
            </a:endParaRPr>
          </a:p>
          <a:p>
            <a:pPr marL="1219170" lvl="1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>
                <a:solidFill>
                  <a:srgbClr val="3A5BAE"/>
                </a:solidFill>
              </a:rPr>
              <a:t>FragmentTransaction</a:t>
            </a:r>
            <a:endParaRPr sz="320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>
                <a:solidFill>
                  <a:srgbClr val="3A5BAE"/>
                </a:solidFill>
              </a:rPr>
              <a:t>Fragment 容器</a:t>
            </a:r>
            <a:endParaRPr sz="3200">
              <a:solidFill>
                <a:srgbClr val="3A5BAE"/>
              </a:solidFill>
            </a:endParaRPr>
          </a:p>
          <a:p>
            <a:pPr marL="1219170" lvl="1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>
                <a:solidFill>
                  <a:srgbClr val="3A5BAE"/>
                </a:solidFill>
              </a:rPr>
              <a:t>定义 Fragment 的位置和大小</a:t>
            </a:r>
            <a:endParaRPr sz="3200">
              <a:solidFill>
                <a:srgbClr val="3A5BAE"/>
              </a:solidFill>
            </a:endParaRPr>
          </a:p>
          <a:p>
            <a:pPr>
              <a:lnSpc>
                <a:spcPct val="150000"/>
              </a:lnSpc>
            </a:pPr>
            <a:endParaRPr sz="3200">
              <a:solidFill>
                <a:srgbClr val="3A5BAE"/>
              </a:solidFill>
            </a:endParaRPr>
          </a:p>
        </p:txBody>
      </p:sp>
      <p:sp>
        <p:nvSpPr>
          <p:cNvPr id="203" name="Google Shape;203;p39"/>
          <p:cNvSpPr txBox="1"/>
          <p:nvPr/>
        </p:nvSpPr>
        <p:spPr>
          <a:xfrm>
            <a:off x="691260" y="704000"/>
            <a:ext cx="104540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 dirty="0" err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动态添加</a:t>
            </a:r>
            <a:r>
              <a:rPr lang="e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" sz="3200" b="1" dirty="0" err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删除</a:t>
            </a:r>
            <a:r>
              <a:rPr lang="e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Fragment</a:t>
            </a:r>
            <a:endParaRPr sz="32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9"/>
          <p:cNvSpPr txBox="1"/>
          <p:nvPr/>
        </p:nvSpPr>
        <p:spPr>
          <a:xfrm>
            <a:off x="691232" y="1500100"/>
            <a:ext cx="11043568" cy="46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altLang="zh-CN" sz="2800" dirty="0"/>
              <a:t>programmatically add the fragment to an existing </a:t>
            </a:r>
            <a:r>
              <a:rPr lang="en" altLang="zh-CN" sz="2800" dirty="0" err="1"/>
              <a:t>ViewGroup</a:t>
            </a:r>
            <a:endParaRPr sz="2800" dirty="0">
              <a:solidFill>
                <a:srgbClr val="3A5BAE"/>
              </a:solidFill>
            </a:endParaRPr>
          </a:p>
          <a:p>
            <a:pPr marL="1219170" lvl="1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altLang="zh-CN" sz="3200" dirty="0" err="1">
                <a:solidFill>
                  <a:srgbClr val="3A5BAE"/>
                </a:solidFill>
              </a:rPr>
              <a:t>FragmentManager</a:t>
            </a:r>
            <a:r>
              <a:rPr lang="en" altLang="zh-CN" sz="3200" dirty="0">
                <a:solidFill>
                  <a:srgbClr val="3A5BAE"/>
                </a:solidFill>
              </a:rPr>
              <a:t> &amp; </a:t>
            </a:r>
            <a:r>
              <a:rPr lang="en" sz="3200" dirty="0" err="1">
                <a:solidFill>
                  <a:srgbClr val="3A5BAE"/>
                </a:solidFill>
              </a:rPr>
              <a:t>FragmentTransaction</a:t>
            </a:r>
            <a:endParaRPr sz="3200" dirty="0">
              <a:solidFill>
                <a:srgbClr val="3A5BAE"/>
              </a:solidFill>
            </a:endParaRPr>
          </a:p>
        </p:txBody>
      </p:sp>
      <p:sp>
        <p:nvSpPr>
          <p:cNvPr id="203" name="Google Shape;203;p39"/>
          <p:cNvSpPr txBox="1"/>
          <p:nvPr/>
        </p:nvSpPr>
        <p:spPr>
          <a:xfrm>
            <a:off x="869000" y="1004900"/>
            <a:ext cx="104540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 dirty="0" err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动态添加</a:t>
            </a:r>
            <a:r>
              <a:rPr lang="e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" sz="3200" b="1" dirty="0" err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删除</a:t>
            </a:r>
            <a:r>
              <a:rPr lang="e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Fragment</a:t>
            </a:r>
            <a:endParaRPr sz="32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A2D6DE-BAB7-DF44-9783-568BD47C7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931" y="3118700"/>
            <a:ext cx="7251700" cy="3035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9"/>
          <p:cNvSpPr txBox="1"/>
          <p:nvPr/>
        </p:nvSpPr>
        <p:spPr>
          <a:xfrm>
            <a:off x="691232" y="1500100"/>
            <a:ext cx="11043568" cy="46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altLang="zh-CN" sz="2800" dirty="0" err="1"/>
              <a:t>addToBackStack</a:t>
            </a:r>
            <a:r>
              <a:rPr lang="en" altLang="zh-CN" sz="2800" dirty="0"/>
              <a:t>/</a:t>
            </a:r>
            <a:r>
              <a:rPr lang="en" altLang="zh-CN" sz="2800" dirty="0" err="1"/>
              <a:t>popBackStack</a:t>
            </a:r>
            <a:endParaRPr sz="3200" dirty="0">
              <a:solidFill>
                <a:srgbClr val="3A5BAE"/>
              </a:solidFill>
            </a:endParaRPr>
          </a:p>
        </p:txBody>
      </p:sp>
      <p:sp>
        <p:nvSpPr>
          <p:cNvPr id="203" name="Google Shape;203;p39"/>
          <p:cNvSpPr txBox="1"/>
          <p:nvPr/>
        </p:nvSpPr>
        <p:spPr>
          <a:xfrm>
            <a:off x="820614" y="704000"/>
            <a:ext cx="10324645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altLang="zh-C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</a:rPr>
              <a:t>How to use: Performing</a:t>
            </a:r>
            <a:r>
              <a:rPr lang="en" altLang="zh-CN" sz="3200" b="1" dirty="0">
                <a:solidFill>
                  <a:srgbClr val="0070C0"/>
                </a:solidFill>
              </a:rPr>
              <a:t> </a:t>
            </a:r>
            <a:r>
              <a:rPr lang="en" altLang="zh-C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</a:rPr>
              <a:t>Fragment Transactions</a:t>
            </a:r>
            <a:endParaRPr sz="32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8DBE56-4DA4-304D-B686-712E606CD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14" y="4225192"/>
            <a:ext cx="6159500" cy="1244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1BDBEF3-AAB6-3B46-BF08-6913DF881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3768" y="2544397"/>
            <a:ext cx="3937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32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 txBox="1"/>
          <p:nvPr/>
        </p:nvSpPr>
        <p:spPr>
          <a:xfrm>
            <a:off x="691233" y="1500100"/>
            <a:ext cx="92652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>
                <a:solidFill>
                  <a:srgbClr val="3A5BAE"/>
                </a:solidFill>
              </a:rPr>
              <a:t>onAttach/onDetach</a:t>
            </a:r>
            <a:endParaRPr sz="320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>
                <a:solidFill>
                  <a:srgbClr val="3A5BAE"/>
                </a:solidFill>
              </a:rPr>
              <a:t>onCreate/onDestroy</a:t>
            </a:r>
            <a:endParaRPr sz="320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>
                <a:solidFill>
                  <a:srgbClr val="3A5BAE"/>
                </a:solidFill>
              </a:rPr>
              <a:t>onCreateView/onDestroyView</a:t>
            </a:r>
            <a:endParaRPr sz="320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>
                <a:solidFill>
                  <a:srgbClr val="3A5BAE"/>
                </a:solidFill>
              </a:rPr>
              <a:t>onActivityCreated</a:t>
            </a:r>
            <a:endParaRPr sz="320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>
                <a:solidFill>
                  <a:srgbClr val="3A5BAE"/>
                </a:solidFill>
              </a:rPr>
              <a:t>onStart/onStop</a:t>
            </a:r>
            <a:endParaRPr sz="320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>
                <a:solidFill>
                  <a:srgbClr val="3A5BAE"/>
                </a:solidFill>
              </a:rPr>
              <a:t>onResume/onPause</a:t>
            </a:r>
            <a:endParaRPr sz="3200">
              <a:solidFill>
                <a:srgbClr val="3A5BAE"/>
              </a:solidFill>
            </a:endParaRPr>
          </a:p>
        </p:txBody>
      </p:sp>
      <p:sp>
        <p:nvSpPr>
          <p:cNvPr id="164" name="Google Shape;164;p34"/>
          <p:cNvSpPr txBox="1"/>
          <p:nvPr/>
        </p:nvSpPr>
        <p:spPr>
          <a:xfrm>
            <a:off x="691260" y="704000"/>
            <a:ext cx="104540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生命周期</a:t>
            </a:r>
            <a:endParaRPr sz="32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5" name="Google Shape;1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7267" y="0"/>
            <a:ext cx="3454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9"/>
          <p:cNvSpPr txBox="1"/>
          <p:nvPr/>
        </p:nvSpPr>
        <p:spPr>
          <a:xfrm>
            <a:off x="691232" y="1500100"/>
            <a:ext cx="11043568" cy="46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altLang="zh-CN" sz="2800" dirty="0" err="1"/>
              <a:t>addToBackStack</a:t>
            </a:r>
            <a:r>
              <a:rPr lang="en" altLang="zh-CN" sz="2800" dirty="0"/>
              <a:t>/</a:t>
            </a:r>
            <a:r>
              <a:rPr lang="en" altLang="zh-CN" sz="2800" dirty="0" err="1"/>
              <a:t>popBackStack</a:t>
            </a:r>
            <a:endParaRPr sz="3200" dirty="0">
              <a:solidFill>
                <a:srgbClr val="3A5BAE"/>
              </a:solidFill>
            </a:endParaRPr>
          </a:p>
        </p:txBody>
      </p:sp>
      <p:sp>
        <p:nvSpPr>
          <p:cNvPr id="203" name="Google Shape;203;p39"/>
          <p:cNvSpPr txBox="1"/>
          <p:nvPr/>
        </p:nvSpPr>
        <p:spPr>
          <a:xfrm>
            <a:off x="820614" y="704000"/>
            <a:ext cx="10324645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altLang="zh-C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</a:rPr>
              <a:t>How to use: Performing</a:t>
            </a:r>
            <a:r>
              <a:rPr lang="en" altLang="zh-CN" sz="3200" b="1" dirty="0">
                <a:solidFill>
                  <a:srgbClr val="0070C0"/>
                </a:solidFill>
              </a:rPr>
              <a:t> </a:t>
            </a:r>
            <a:r>
              <a:rPr lang="en" altLang="zh-C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</a:rPr>
              <a:t>Fragment Transactions</a:t>
            </a:r>
            <a:endParaRPr sz="32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7E4CDAA-4B10-5B41-8685-89129B3AB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65" y="2471000"/>
            <a:ext cx="6184900" cy="3683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65055A-3395-3249-B6A8-E4FA27190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223" y="2039200"/>
            <a:ext cx="1905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5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2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2"/>
          <p:cNvSpPr txBox="1"/>
          <p:nvPr/>
        </p:nvSpPr>
        <p:spPr>
          <a:xfrm>
            <a:off x="691233" y="1500100"/>
            <a:ext cx="92652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 dirty="0" err="1">
                <a:solidFill>
                  <a:srgbClr val="3A5BAE"/>
                </a:solidFill>
              </a:rPr>
              <a:t>如何构造带参数的</a:t>
            </a:r>
            <a:r>
              <a:rPr lang="en" sz="3200" dirty="0">
                <a:solidFill>
                  <a:srgbClr val="3A5BAE"/>
                </a:solidFill>
              </a:rPr>
              <a:t> Fragment</a:t>
            </a:r>
            <a:endParaRPr sz="3200" dirty="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 dirty="0" err="1">
                <a:solidFill>
                  <a:srgbClr val="3A5BAE"/>
                </a:solidFill>
              </a:rPr>
              <a:t>通过接口和回调</a:t>
            </a:r>
            <a:endParaRPr sz="3200" dirty="0">
              <a:solidFill>
                <a:srgbClr val="3A5BAE"/>
              </a:solidFill>
            </a:endParaRPr>
          </a:p>
        </p:txBody>
      </p:sp>
      <p:sp>
        <p:nvSpPr>
          <p:cNvPr id="226" name="Google Shape;226;p42"/>
          <p:cNvSpPr txBox="1"/>
          <p:nvPr/>
        </p:nvSpPr>
        <p:spPr>
          <a:xfrm>
            <a:off x="691260" y="704000"/>
            <a:ext cx="104540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Fragment/Activity 之间的通信</a:t>
            </a:r>
            <a:endParaRPr sz="32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3"/>
          <p:cNvSpPr txBox="1"/>
          <p:nvPr/>
        </p:nvSpPr>
        <p:spPr>
          <a:xfrm>
            <a:off x="691260" y="704000"/>
            <a:ext cx="104540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示例 - Communications - Arguments</a:t>
            </a:r>
            <a:endParaRPr sz="32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p43"/>
          <p:cNvSpPr txBox="1"/>
          <p:nvPr/>
        </p:nvSpPr>
        <p:spPr>
          <a:xfrm>
            <a:off x="729267" y="1536633"/>
            <a:ext cx="10378000" cy="42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dirty="0"/>
              <a:t>public class </a:t>
            </a:r>
            <a:r>
              <a:rPr lang="en" sz="1333" dirty="0" err="1"/>
              <a:t>StaticColorFragment</a:t>
            </a:r>
            <a:r>
              <a:rPr lang="en" sz="1333" dirty="0"/>
              <a:t> extends Fragment {</a:t>
            </a:r>
            <a:br>
              <a:rPr lang="en" sz="1333" dirty="0"/>
            </a:br>
            <a:r>
              <a:rPr lang="en" sz="1333" dirty="0"/>
              <a:t>    private static final String KEY_COLOR = "</a:t>
            </a:r>
            <a:r>
              <a:rPr lang="en" sz="1333" dirty="0" err="1"/>
              <a:t>key_color</a:t>
            </a:r>
            <a:r>
              <a:rPr lang="en" sz="1333" dirty="0"/>
              <a:t>";</a:t>
            </a:r>
            <a:br>
              <a:rPr lang="en" sz="1333" dirty="0"/>
            </a:br>
            <a:br>
              <a:rPr lang="en" sz="1333" dirty="0"/>
            </a:br>
            <a:r>
              <a:rPr lang="en" sz="1333" dirty="0"/>
              <a:t>    public static </a:t>
            </a:r>
            <a:r>
              <a:rPr lang="en" sz="1333" dirty="0" err="1"/>
              <a:t>StaticColorFragment</a:t>
            </a:r>
            <a:r>
              <a:rPr lang="en" sz="1333" dirty="0"/>
              <a:t> </a:t>
            </a:r>
            <a:r>
              <a:rPr lang="en" sz="1333" dirty="0" err="1"/>
              <a:t>newFragment</a:t>
            </a:r>
            <a:r>
              <a:rPr lang="en" sz="1333" dirty="0"/>
              <a:t>(int color) {</a:t>
            </a:r>
            <a:br>
              <a:rPr lang="en" sz="1333" dirty="0"/>
            </a:br>
            <a:r>
              <a:rPr lang="en" sz="1333" dirty="0"/>
              <a:t>        </a:t>
            </a:r>
            <a:r>
              <a:rPr lang="en" sz="1333" dirty="0" err="1"/>
              <a:t>StaticColorFragment</a:t>
            </a:r>
            <a:r>
              <a:rPr lang="en" sz="1333" dirty="0"/>
              <a:t> fragment = new </a:t>
            </a:r>
            <a:r>
              <a:rPr lang="en" sz="1333" dirty="0" err="1"/>
              <a:t>StaticColorFragment</a:t>
            </a:r>
            <a:r>
              <a:rPr lang="en" sz="1333" dirty="0"/>
              <a:t>();</a:t>
            </a:r>
            <a:br>
              <a:rPr lang="en" sz="1333" dirty="0"/>
            </a:br>
            <a:r>
              <a:rPr lang="en" sz="1333" dirty="0"/>
              <a:t>        Bundle </a:t>
            </a:r>
            <a:r>
              <a:rPr lang="en" sz="1333" dirty="0" err="1"/>
              <a:t>args</a:t>
            </a:r>
            <a:r>
              <a:rPr lang="en" sz="1333" dirty="0"/>
              <a:t> = new Bundle();</a:t>
            </a:r>
            <a:br>
              <a:rPr lang="en" sz="1333" dirty="0"/>
            </a:br>
            <a:r>
              <a:rPr lang="en" sz="1333" dirty="0"/>
              <a:t>        </a:t>
            </a:r>
            <a:r>
              <a:rPr lang="en" sz="1333" dirty="0" err="1"/>
              <a:t>args.putInt</a:t>
            </a:r>
            <a:r>
              <a:rPr lang="en" sz="1333" dirty="0"/>
              <a:t>(KEY_COLOR, color);</a:t>
            </a:r>
            <a:br>
              <a:rPr lang="en" sz="1333" dirty="0"/>
            </a:br>
            <a:r>
              <a:rPr lang="en" sz="1333" dirty="0"/>
              <a:t>        </a:t>
            </a:r>
            <a:r>
              <a:rPr lang="en" sz="1333" dirty="0" err="1"/>
              <a:t>fragment.setArguments</a:t>
            </a:r>
            <a:r>
              <a:rPr lang="en" sz="1333" dirty="0"/>
              <a:t>(</a:t>
            </a:r>
            <a:r>
              <a:rPr lang="en" sz="1333" dirty="0" err="1"/>
              <a:t>args</a:t>
            </a:r>
            <a:r>
              <a:rPr lang="en" sz="1333" dirty="0"/>
              <a:t>);</a:t>
            </a:r>
            <a:br>
              <a:rPr lang="en" sz="1333" dirty="0"/>
            </a:br>
            <a:r>
              <a:rPr lang="en" sz="1333" dirty="0"/>
              <a:t>        return fragment;</a:t>
            </a:r>
            <a:br>
              <a:rPr lang="en" sz="1333" dirty="0"/>
            </a:br>
            <a:r>
              <a:rPr lang="en" sz="1333" dirty="0"/>
              <a:t>    }</a:t>
            </a:r>
            <a:br>
              <a:rPr lang="en" sz="1333" dirty="0"/>
            </a:br>
            <a:br>
              <a:rPr lang="en" sz="1333" dirty="0"/>
            </a:br>
            <a:r>
              <a:rPr lang="en" sz="1333" dirty="0"/>
              <a:t>    public View </a:t>
            </a:r>
            <a:r>
              <a:rPr lang="en" sz="1333" dirty="0" err="1"/>
              <a:t>onCreateView</a:t>
            </a:r>
            <a:r>
              <a:rPr lang="en" sz="1333" dirty="0"/>
              <a:t>(...) {</a:t>
            </a:r>
            <a:br>
              <a:rPr lang="en" sz="1333" dirty="0"/>
            </a:br>
            <a:r>
              <a:rPr lang="en" sz="1333" dirty="0"/>
              <a:t>        int color = </a:t>
            </a:r>
            <a:r>
              <a:rPr lang="en" sz="1333" dirty="0" err="1"/>
              <a:t>Color.CYAN</a:t>
            </a:r>
            <a:r>
              <a:rPr lang="en" sz="1333" dirty="0"/>
              <a:t>;</a:t>
            </a:r>
            <a:br>
              <a:rPr lang="en" sz="1333" dirty="0"/>
            </a:br>
            <a:r>
              <a:rPr lang="en" sz="1333" dirty="0"/>
              <a:t>        Bundle </a:t>
            </a:r>
            <a:r>
              <a:rPr lang="en" sz="1333" dirty="0" err="1"/>
              <a:t>args</a:t>
            </a:r>
            <a:r>
              <a:rPr lang="en" sz="1333" dirty="0"/>
              <a:t> = </a:t>
            </a:r>
            <a:r>
              <a:rPr lang="en" sz="1333" dirty="0" err="1"/>
              <a:t>getArguments</a:t>
            </a:r>
            <a:r>
              <a:rPr lang="en" sz="1333" dirty="0"/>
              <a:t>();</a:t>
            </a:r>
            <a:br>
              <a:rPr lang="en" sz="1333" dirty="0"/>
            </a:br>
            <a:r>
              <a:rPr lang="en" sz="1333" dirty="0"/>
              <a:t>        if (</a:t>
            </a:r>
            <a:r>
              <a:rPr lang="en" sz="1333" dirty="0" err="1"/>
              <a:t>args</a:t>
            </a:r>
            <a:r>
              <a:rPr lang="en" sz="1333" dirty="0"/>
              <a:t> != null) {</a:t>
            </a:r>
            <a:br>
              <a:rPr lang="en" sz="1333" dirty="0"/>
            </a:br>
            <a:r>
              <a:rPr lang="en" sz="1333" dirty="0"/>
              <a:t>            color = </a:t>
            </a:r>
            <a:r>
              <a:rPr lang="en" sz="1333" dirty="0" err="1"/>
              <a:t>args.getInt</a:t>
            </a:r>
            <a:r>
              <a:rPr lang="en" sz="1333" dirty="0"/>
              <a:t>(KEY_COLOR, </a:t>
            </a:r>
            <a:r>
              <a:rPr lang="en" sz="1333" dirty="0" err="1"/>
              <a:t>Color.CYAN</a:t>
            </a:r>
            <a:r>
              <a:rPr lang="en" sz="1333" dirty="0"/>
              <a:t>);</a:t>
            </a:r>
            <a:br>
              <a:rPr lang="en" sz="1333" dirty="0"/>
            </a:br>
            <a:r>
              <a:rPr lang="en" sz="1333" dirty="0"/>
              <a:t>        }</a:t>
            </a:r>
            <a:br>
              <a:rPr lang="en" sz="1333" dirty="0"/>
            </a:br>
            <a:r>
              <a:rPr lang="en" sz="1333" dirty="0"/>
              <a:t>        View view = new View(</a:t>
            </a:r>
            <a:r>
              <a:rPr lang="en" sz="1333" dirty="0" err="1"/>
              <a:t>inflater.getContext</a:t>
            </a:r>
            <a:r>
              <a:rPr lang="en" sz="1333" dirty="0"/>
              <a:t>());</a:t>
            </a:r>
            <a:br>
              <a:rPr lang="en" sz="1333" dirty="0"/>
            </a:br>
            <a:r>
              <a:rPr lang="en" sz="1333" dirty="0"/>
              <a:t>        </a:t>
            </a:r>
            <a:r>
              <a:rPr lang="en" sz="1333" dirty="0" err="1"/>
              <a:t>view.setBackgroundColor</a:t>
            </a:r>
            <a:r>
              <a:rPr lang="en" sz="1333" dirty="0"/>
              <a:t>(color);</a:t>
            </a:r>
            <a:br>
              <a:rPr lang="en" sz="1333" dirty="0"/>
            </a:br>
            <a:r>
              <a:rPr lang="en" sz="1333" dirty="0"/>
              <a:t>        return view;</a:t>
            </a:r>
            <a:br>
              <a:rPr lang="en" sz="1333" dirty="0"/>
            </a:br>
            <a:r>
              <a:rPr lang="en" sz="1333" dirty="0"/>
              <a:t>    }</a:t>
            </a:r>
            <a:br>
              <a:rPr lang="en" sz="1333" dirty="0"/>
            </a:br>
            <a:r>
              <a:rPr lang="en" sz="1333" dirty="0"/>
              <a:t>}</a:t>
            </a:r>
            <a:endParaRPr sz="1333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0C8C17-CE8E-F846-9C53-D18849EDB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211" y="2392973"/>
            <a:ext cx="5168900" cy="876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95BF1CC-55AD-A242-B7A8-7647A6D1D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211" y="3941885"/>
            <a:ext cx="39624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4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/>
        </p:nvSpPr>
        <p:spPr>
          <a:xfrm>
            <a:off x="691260" y="704000"/>
            <a:ext cx="104540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示例 - Communications - Listeners &amp; Setter</a:t>
            </a:r>
            <a:endParaRPr sz="32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" name="Google Shape;240;p44"/>
          <p:cNvSpPr txBox="1"/>
          <p:nvPr/>
        </p:nvSpPr>
        <p:spPr>
          <a:xfrm>
            <a:off x="767260" y="2017279"/>
            <a:ext cx="10378000" cy="42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dirty="0"/>
              <a:t>public class </a:t>
            </a:r>
            <a:r>
              <a:rPr lang="en" sz="1333" dirty="0" err="1"/>
              <a:t>DynamicColorFragmentActivity</a:t>
            </a:r>
            <a:r>
              <a:rPr lang="en" sz="1333" dirty="0"/>
              <a:t> extends </a:t>
            </a:r>
            <a:r>
              <a:rPr lang="en" sz="1333" dirty="0" err="1"/>
              <a:t>AppCompatActivity</a:t>
            </a:r>
            <a:r>
              <a:rPr lang="en" sz="1333" dirty="0"/>
              <a:t> implements </a:t>
            </a:r>
            <a:r>
              <a:rPr lang="en" sz="1333" dirty="0" err="1"/>
              <a:t>OnColorSelectListener</a:t>
            </a:r>
            <a:r>
              <a:rPr lang="en" sz="1333" dirty="0"/>
              <a:t> {</a:t>
            </a:r>
            <a:endParaRPr sz="1333" dirty="0"/>
          </a:p>
          <a:p>
            <a:r>
              <a:rPr lang="en" sz="1333" dirty="0"/>
              <a:t>    ...</a:t>
            </a:r>
            <a:br>
              <a:rPr lang="en" sz="1333" dirty="0"/>
            </a:br>
            <a:br>
              <a:rPr lang="en" sz="1333" dirty="0"/>
            </a:br>
            <a:r>
              <a:rPr lang="en" sz="1333" dirty="0"/>
              <a:t>    @Override</a:t>
            </a:r>
            <a:br>
              <a:rPr lang="en" sz="1333" dirty="0"/>
            </a:br>
            <a:r>
              <a:rPr lang="en" sz="1333" dirty="0"/>
              <a:t>    public void </a:t>
            </a:r>
            <a:r>
              <a:rPr lang="en" sz="1333" dirty="0" err="1"/>
              <a:t>onAttachFragment</a:t>
            </a:r>
            <a:r>
              <a:rPr lang="en" sz="1333" dirty="0"/>
              <a:t>(Fragment fragment) {</a:t>
            </a:r>
            <a:br>
              <a:rPr lang="en" sz="1333" dirty="0"/>
            </a:br>
            <a:r>
              <a:rPr lang="en" sz="1333" dirty="0"/>
              <a:t>        </a:t>
            </a:r>
            <a:r>
              <a:rPr lang="en" sz="1333" dirty="0" err="1"/>
              <a:t>super.onAttachFragment</a:t>
            </a:r>
            <a:r>
              <a:rPr lang="en" sz="1333" dirty="0"/>
              <a:t>(fragment);</a:t>
            </a:r>
            <a:br>
              <a:rPr lang="en" sz="1333" dirty="0"/>
            </a:br>
            <a:r>
              <a:rPr lang="en" sz="1333" dirty="0"/>
              <a:t>        if (fragment </a:t>
            </a:r>
            <a:r>
              <a:rPr lang="en" sz="1333" dirty="0" err="1"/>
              <a:t>instanceof</a:t>
            </a:r>
            <a:r>
              <a:rPr lang="en" sz="1333" dirty="0"/>
              <a:t> </a:t>
            </a:r>
            <a:r>
              <a:rPr lang="en" sz="1333" dirty="0" err="1"/>
              <a:t>DynamicColorSelectorFragment</a:t>
            </a:r>
            <a:r>
              <a:rPr lang="en" sz="1333" dirty="0"/>
              <a:t>) {</a:t>
            </a:r>
            <a:br>
              <a:rPr lang="en" sz="1333" dirty="0"/>
            </a:br>
            <a:r>
              <a:rPr lang="en" sz="1333" dirty="0"/>
              <a:t>            ((</a:t>
            </a:r>
            <a:r>
              <a:rPr lang="en" sz="1333" dirty="0" err="1"/>
              <a:t>DynamicColorSelectorFragment</a:t>
            </a:r>
            <a:r>
              <a:rPr lang="en" sz="1333" dirty="0"/>
              <a:t>) fragment).</a:t>
            </a:r>
            <a:r>
              <a:rPr lang="en" sz="1333" dirty="0" err="1"/>
              <a:t>setOnColorSelectListener</a:t>
            </a:r>
            <a:r>
              <a:rPr lang="en" sz="1333" dirty="0"/>
              <a:t>(this);  //</a:t>
            </a:r>
            <a:r>
              <a:rPr lang="en" sz="1333" dirty="0" err="1"/>
              <a:t>Activity监听fragment</a:t>
            </a:r>
            <a:br>
              <a:rPr lang="en" sz="1333" dirty="0"/>
            </a:br>
            <a:r>
              <a:rPr lang="en" sz="1333" dirty="0"/>
              <a:t>        }</a:t>
            </a:r>
            <a:br>
              <a:rPr lang="en" sz="1333" dirty="0"/>
            </a:br>
            <a:r>
              <a:rPr lang="en" sz="1333" dirty="0"/>
              <a:t>    }</a:t>
            </a:r>
          </a:p>
          <a:p>
            <a:br>
              <a:rPr lang="en" sz="1333" dirty="0"/>
            </a:br>
            <a:br>
              <a:rPr lang="en" sz="1333" dirty="0"/>
            </a:br>
            <a:r>
              <a:rPr lang="en" sz="1333" dirty="0"/>
              <a:t>    @Override</a:t>
            </a:r>
            <a:br>
              <a:rPr lang="en" sz="1333" dirty="0"/>
            </a:br>
            <a:r>
              <a:rPr lang="en" sz="1333" dirty="0"/>
              <a:t>    public void </a:t>
            </a:r>
            <a:r>
              <a:rPr lang="en" sz="1333" dirty="0" err="1"/>
              <a:t>onColorSelect</a:t>
            </a:r>
            <a:r>
              <a:rPr lang="en" sz="1333" dirty="0"/>
              <a:t>(@</a:t>
            </a:r>
            <a:r>
              <a:rPr lang="en" sz="1333" dirty="0" err="1"/>
              <a:t>ColorInt</a:t>
            </a:r>
            <a:r>
              <a:rPr lang="en" sz="1333" dirty="0"/>
              <a:t> int color) {</a:t>
            </a:r>
            <a:br>
              <a:rPr lang="en" sz="1333" dirty="0"/>
            </a:br>
            <a:r>
              <a:rPr lang="en" sz="1333" dirty="0"/>
              <a:t>        Fragment f = </a:t>
            </a:r>
            <a:r>
              <a:rPr lang="en" sz="1333" dirty="0" err="1"/>
              <a:t>getSupportFragmentManager</a:t>
            </a:r>
            <a:r>
              <a:rPr lang="en" sz="1333" dirty="0"/>
              <a:t>().</a:t>
            </a:r>
            <a:r>
              <a:rPr lang="en" sz="1333" dirty="0" err="1"/>
              <a:t>findFragmentById</a:t>
            </a:r>
            <a:r>
              <a:rPr lang="en" sz="1333" dirty="0"/>
              <a:t>(</a:t>
            </a:r>
            <a:r>
              <a:rPr lang="en" sz="1333" dirty="0" err="1"/>
              <a:t>R.id.color_fragment_container</a:t>
            </a:r>
            <a:r>
              <a:rPr lang="en" sz="1333" dirty="0"/>
              <a:t>);</a:t>
            </a:r>
            <a:br>
              <a:rPr lang="en" sz="1333" dirty="0"/>
            </a:br>
            <a:r>
              <a:rPr lang="en" sz="1333" dirty="0"/>
              <a:t>        if (f </a:t>
            </a:r>
            <a:r>
              <a:rPr lang="en" sz="1333" dirty="0" err="1"/>
              <a:t>instanceof</a:t>
            </a:r>
            <a:r>
              <a:rPr lang="en" sz="1333" dirty="0"/>
              <a:t> </a:t>
            </a:r>
            <a:r>
              <a:rPr lang="en" sz="1333" dirty="0" err="1"/>
              <a:t>DynamicColorFragment</a:t>
            </a:r>
            <a:r>
              <a:rPr lang="en" sz="1333" dirty="0"/>
              <a:t>) {</a:t>
            </a:r>
            <a:br>
              <a:rPr lang="en" sz="1333" dirty="0"/>
            </a:br>
            <a:r>
              <a:rPr lang="en" sz="1333" dirty="0"/>
              <a:t>            ((</a:t>
            </a:r>
            <a:r>
              <a:rPr lang="en" sz="1333" dirty="0" err="1"/>
              <a:t>DynamicColorFragment</a:t>
            </a:r>
            <a:r>
              <a:rPr lang="en" sz="1333" dirty="0"/>
              <a:t>) f).</a:t>
            </a:r>
            <a:r>
              <a:rPr lang="en" sz="1333" dirty="0" err="1"/>
              <a:t>updateColor</a:t>
            </a:r>
            <a:r>
              <a:rPr lang="en" sz="1333" dirty="0"/>
              <a:t>(color);</a:t>
            </a:r>
            <a:r>
              <a:rPr lang="zh-CN" altLang="en-US" sz="1333" dirty="0"/>
              <a:t> </a:t>
            </a:r>
            <a:r>
              <a:rPr lang="en-US" altLang="zh-CN" sz="1333" dirty="0"/>
              <a:t>//</a:t>
            </a:r>
            <a:r>
              <a:rPr lang="en-US" altLang="zh-CN" sz="1400" dirty="0">
                <a:solidFill>
                  <a:srgbClr val="3A5BAE"/>
                </a:solidFill>
              </a:rPr>
              <a:t>Activity</a:t>
            </a:r>
            <a:r>
              <a:rPr lang="zh-CN" altLang="en-US" sz="1400" dirty="0">
                <a:solidFill>
                  <a:srgbClr val="3A5BAE"/>
                </a:solidFill>
              </a:rPr>
              <a:t>设置</a:t>
            </a:r>
            <a:r>
              <a:rPr lang="en-US" altLang="zh-CN" sz="1400" dirty="0">
                <a:solidFill>
                  <a:srgbClr val="3A5BAE"/>
                </a:solidFill>
              </a:rPr>
              <a:t>fragment</a:t>
            </a:r>
            <a:r>
              <a:rPr lang="zh-CN" altLang="en-US" sz="1400" dirty="0">
                <a:solidFill>
                  <a:srgbClr val="3A5BAE"/>
                </a:solidFill>
              </a:rPr>
              <a:t>对象属性</a:t>
            </a:r>
          </a:p>
          <a:p>
            <a:br>
              <a:rPr lang="en" sz="1333" dirty="0"/>
            </a:br>
            <a:r>
              <a:rPr lang="en" sz="1333" dirty="0"/>
              <a:t>        }</a:t>
            </a:r>
            <a:br>
              <a:rPr lang="en" sz="1333" dirty="0"/>
            </a:br>
            <a:r>
              <a:rPr lang="en" sz="1333" dirty="0"/>
              <a:t>    }</a:t>
            </a:r>
            <a:br>
              <a:rPr lang="en" sz="1333" dirty="0"/>
            </a:br>
            <a:r>
              <a:rPr lang="en" sz="1333" dirty="0"/>
              <a:t>}</a:t>
            </a:r>
            <a:br>
              <a:rPr lang="en" sz="1333" dirty="0"/>
            </a:br>
            <a:endParaRPr sz="133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7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7"/>
          <p:cNvSpPr txBox="1"/>
          <p:nvPr/>
        </p:nvSpPr>
        <p:spPr>
          <a:xfrm>
            <a:off x="691233" y="1500100"/>
            <a:ext cx="92652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 dirty="0" err="1">
                <a:solidFill>
                  <a:srgbClr val="3A5BAE"/>
                </a:solidFill>
              </a:rPr>
              <a:t>为什么使用fragment</a:t>
            </a:r>
            <a:endParaRPr sz="3200" dirty="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 dirty="0" err="1">
                <a:solidFill>
                  <a:srgbClr val="3A5BAE"/>
                </a:solidFill>
              </a:rPr>
              <a:t>生命周期</a:t>
            </a:r>
            <a:endParaRPr sz="3200" dirty="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 dirty="0" err="1">
                <a:solidFill>
                  <a:srgbClr val="3A5BAE"/>
                </a:solidFill>
              </a:rPr>
              <a:t>如何动态添加</a:t>
            </a:r>
            <a:endParaRPr sz="3200" dirty="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 dirty="0" err="1">
                <a:solidFill>
                  <a:srgbClr val="3A5BAE"/>
                </a:solidFill>
              </a:rPr>
              <a:t>如何和</a:t>
            </a:r>
            <a:r>
              <a:rPr lang="en" sz="3200" dirty="0">
                <a:solidFill>
                  <a:srgbClr val="3A5BAE"/>
                </a:solidFill>
              </a:rPr>
              <a:t> Fragment/Activity </a:t>
            </a:r>
            <a:r>
              <a:rPr lang="en" sz="3200" dirty="0" err="1">
                <a:solidFill>
                  <a:srgbClr val="3A5BAE"/>
                </a:solidFill>
              </a:rPr>
              <a:t>通信</a:t>
            </a:r>
            <a:endParaRPr sz="3200" dirty="0">
              <a:solidFill>
                <a:srgbClr val="3A5BAE"/>
              </a:solidFill>
            </a:endParaRPr>
          </a:p>
        </p:txBody>
      </p:sp>
      <p:sp>
        <p:nvSpPr>
          <p:cNvPr id="113" name="Google Shape;113;p27"/>
          <p:cNvSpPr txBox="1"/>
          <p:nvPr/>
        </p:nvSpPr>
        <p:spPr>
          <a:xfrm>
            <a:off x="691225" y="704016"/>
            <a:ext cx="25972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目录</a:t>
            </a:r>
            <a:endParaRPr sz="32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5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5"/>
          <p:cNvSpPr txBox="1"/>
          <p:nvPr/>
        </p:nvSpPr>
        <p:spPr>
          <a:xfrm>
            <a:off x="691233" y="1500100"/>
            <a:ext cx="92652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 dirty="0">
                <a:solidFill>
                  <a:srgbClr val="3A5BAE"/>
                </a:solidFill>
              </a:rPr>
              <a:t>Portrait</a:t>
            </a:r>
            <a:endParaRPr sz="3200" dirty="0">
              <a:solidFill>
                <a:srgbClr val="3A5BAE"/>
              </a:solidFill>
            </a:endParaRPr>
          </a:p>
          <a:p>
            <a:pPr marL="1219170" lvl="1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 dirty="0">
                <a:solidFill>
                  <a:srgbClr val="3A5BAE"/>
                </a:solidFill>
              </a:rPr>
              <a:t>Master Activity: Item List</a:t>
            </a:r>
            <a:endParaRPr sz="3200" dirty="0">
              <a:solidFill>
                <a:srgbClr val="3A5BAE"/>
              </a:solidFill>
            </a:endParaRPr>
          </a:p>
          <a:p>
            <a:pPr marL="1219170" lvl="1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 dirty="0">
                <a:solidFill>
                  <a:srgbClr val="3A5BAE"/>
                </a:solidFill>
              </a:rPr>
              <a:t>Detail Activity: Item Detail</a:t>
            </a:r>
            <a:endParaRPr sz="3200" dirty="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 dirty="0">
                <a:solidFill>
                  <a:srgbClr val="3A5BAE"/>
                </a:solidFill>
              </a:rPr>
              <a:t>Landscape</a:t>
            </a:r>
            <a:endParaRPr sz="3200" dirty="0">
              <a:solidFill>
                <a:srgbClr val="3A5BAE"/>
              </a:solidFill>
            </a:endParaRPr>
          </a:p>
          <a:p>
            <a:pPr marL="1219170" lvl="1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 dirty="0">
                <a:solidFill>
                  <a:srgbClr val="3A5BAE"/>
                </a:solidFill>
              </a:rPr>
              <a:t>One Activity: List &amp; Detail</a:t>
            </a:r>
            <a:endParaRPr sz="3200" dirty="0">
              <a:solidFill>
                <a:srgbClr val="3A5BAE"/>
              </a:solidFill>
            </a:endParaRPr>
          </a:p>
        </p:txBody>
      </p:sp>
      <p:sp>
        <p:nvSpPr>
          <p:cNvPr id="247" name="Google Shape;247;p45"/>
          <p:cNvSpPr txBox="1"/>
          <p:nvPr/>
        </p:nvSpPr>
        <p:spPr>
          <a:xfrm>
            <a:off x="691260" y="704000"/>
            <a:ext cx="104540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 dirty="0" err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示例</a:t>
            </a:r>
            <a:r>
              <a:rPr lang="e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Master Detail</a:t>
            </a:r>
            <a:endParaRPr sz="32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AF5EBF5-8344-0A48-B03E-F8247F525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8743" y="1714316"/>
            <a:ext cx="5006242" cy="2988341"/>
          </a:xfrm>
          <a:prstGeom prst="rect">
            <a:avLst/>
          </a:prstGeom>
        </p:spPr>
      </p:pic>
      <p:sp>
        <p:nvSpPr>
          <p:cNvPr id="5" name="Google Shape;247;p45">
            <a:extLst>
              <a:ext uri="{FF2B5EF4-FFF2-40B4-BE49-F238E27FC236}">
                <a16:creationId xmlns:a16="http://schemas.microsoft.com/office/drawing/2014/main" id="{9C2DE164-2C34-E245-BEEA-4CD744CAD1F7}"/>
              </a:ext>
            </a:extLst>
          </p:cNvPr>
          <p:cNvSpPr txBox="1"/>
          <p:nvPr/>
        </p:nvSpPr>
        <p:spPr>
          <a:xfrm>
            <a:off x="691260" y="704000"/>
            <a:ext cx="104540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 dirty="0" err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示例</a:t>
            </a:r>
            <a:r>
              <a:rPr lang="e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Master Detail</a:t>
            </a:r>
            <a:endParaRPr sz="32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F7300C-0FE6-FA4D-93C3-AAE02ADD3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679" y="393700"/>
            <a:ext cx="3009900" cy="60706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7023236-6616-DE42-86F4-918AEED81289}"/>
              </a:ext>
            </a:extLst>
          </p:cNvPr>
          <p:cNvSpPr/>
          <p:nvPr/>
        </p:nvSpPr>
        <p:spPr>
          <a:xfrm>
            <a:off x="1269175" y="5318089"/>
            <a:ext cx="2185214" cy="465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zh-CN" altLang="en-US" dirty="0">
                <a:solidFill>
                  <a:srgbClr val="3A5BAE"/>
                </a:solidFill>
              </a:rPr>
              <a:t>如何服用页面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97A7C7-FE0D-BE47-914E-6B62C314D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5785" y="1241389"/>
            <a:ext cx="2032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04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5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5"/>
          <p:cNvSpPr txBox="1"/>
          <p:nvPr/>
        </p:nvSpPr>
        <p:spPr>
          <a:xfrm>
            <a:off x="691233" y="1500100"/>
            <a:ext cx="92652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-US" altLang="zh-CN" sz="3200" dirty="0" err="1">
                <a:solidFill>
                  <a:srgbClr val="3A5BAE"/>
                </a:solidFill>
              </a:rPr>
              <a:t>ItemListActivity</a:t>
            </a:r>
            <a:endParaRPr sz="3200" dirty="0">
              <a:solidFill>
                <a:srgbClr val="3A5BAE"/>
              </a:solidFill>
            </a:endParaRPr>
          </a:p>
        </p:txBody>
      </p:sp>
      <p:sp>
        <p:nvSpPr>
          <p:cNvPr id="247" name="Google Shape;247;p45"/>
          <p:cNvSpPr txBox="1"/>
          <p:nvPr/>
        </p:nvSpPr>
        <p:spPr>
          <a:xfrm>
            <a:off x="691260" y="704000"/>
            <a:ext cx="104540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 dirty="0" err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示例</a:t>
            </a:r>
            <a:r>
              <a:rPr lang="e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Master Detail</a:t>
            </a:r>
            <a:endParaRPr sz="32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796991-3B2E-B441-BD38-ED1E4FC3E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233" y="2614900"/>
            <a:ext cx="80772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44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5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3" y="-140676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5"/>
          <p:cNvSpPr txBox="1"/>
          <p:nvPr/>
        </p:nvSpPr>
        <p:spPr>
          <a:xfrm>
            <a:off x="691260" y="1199200"/>
            <a:ext cx="92652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zh-CN" altLang="en-US" sz="2400" dirty="0">
                <a:solidFill>
                  <a:srgbClr val="3A5BAE"/>
                </a:solidFill>
              </a:rPr>
              <a:t>横竖屏不同界面</a:t>
            </a:r>
            <a:r>
              <a:rPr lang="en-US" altLang="zh-CN" sz="2400" dirty="0">
                <a:solidFill>
                  <a:srgbClr val="3A5BAE"/>
                </a:solidFill>
              </a:rPr>
              <a:t>-</a:t>
            </a:r>
            <a:r>
              <a:rPr lang="zh-CN" altLang="en-US" sz="2400" dirty="0">
                <a:solidFill>
                  <a:srgbClr val="3A5BAE"/>
                </a:solidFill>
              </a:rPr>
              <a:t>横屏</a:t>
            </a:r>
            <a:endParaRPr sz="2400" dirty="0">
              <a:solidFill>
                <a:srgbClr val="3A5BAE"/>
              </a:solidFill>
            </a:endParaRPr>
          </a:p>
        </p:txBody>
      </p:sp>
      <p:sp>
        <p:nvSpPr>
          <p:cNvPr id="247" name="Google Shape;247;p45"/>
          <p:cNvSpPr txBox="1"/>
          <p:nvPr/>
        </p:nvSpPr>
        <p:spPr>
          <a:xfrm>
            <a:off x="691260" y="704000"/>
            <a:ext cx="104540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 dirty="0" err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示例</a:t>
            </a:r>
            <a:r>
              <a:rPr lang="e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Master Detail</a:t>
            </a:r>
            <a:endParaRPr sz="32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362AB9-E4C3-8E41-A8C6-8C3F41416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49" y="1971262"/>
            <a:ext cx="104267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71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5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3" y="-140676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5"/>
          <p:cNvSpPr txBox="1"/>
          <p:nvPr/>
        </p:nvSpPr>
        <p:spPr>
          <a:xfrm>
            <a:off x="691260" y="1199200"/>
            <a:ext cx="92652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zh-CN" altLang="en-US" sz="2400" dirty="0">
                <a:solidFill>
                  <a:srgbClr val="3A5BAE"/>
                </a:solidFill>
              </a:rPr>
              <a:t>横竖屏不同界面</a:t>
            </a:r>
            <a:r>
              <a:rPr lang="en-US" altLang="zh-CN" sz="2400" dirty="0">
                <a:solidFill>
                  <a:srgbClr val="3A5BAE"/>
                </a:solidFill>
              </a:rPr>
              <a:t>-</a:t>
            </a:r>
            <a:r>
              <a:rPr lang="zh-CN" altLang="en-US" sz="2400" dirty="0">
                <a:solidFill>
                  <a:srgbClr val="3A5BAE"/>
                </a:solidFill>
              </a:rPr>
              <a:t>竖屏</a:t>
            </a:r>
            <a:endParaRPr sz="2400" dirty="0">
              <a:solidFill>
                <a:srgbClr val="3A5BAE"/>
              </a:solidFill>
            </a:endParaRPr>
          </a:p>
        </p:txBody>
      </p:sp>
      <p:sp>
        <p:nvSpPr>
          <p:cNvPr id="247" name="Google Shape;247;p45"/>
          <p:cNvSpPr txBox="1"/>
          <p:nvPr/>
        </p:nvSpPr>
        <p:spPr>
          <a:xfrm>
            <a:off x="691260" y="704000"/>
            <a:ext cx="104540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 dirty="0" err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示例</a:t>
            </a:r>
            <a:r>
              <a:rPr lang="e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Master Detail</a:t>
            </a:r>
            <a:endParaRPr sz="32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1AFCDA5-EBB9-FB4E-806D-D45F3B48D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99" y="2059035"/>
            <a:ext cx="104902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53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5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3" y="-140676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5"/>
          <p:cNvSpPr txBox="1"/>
          <p:nvPr/>
        </p:nvSpPr>
        <p:spPr>
          <a:xfrm>
            <a:off x="691260" y="1199200"/>
            <a:ext cx="92652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zh-CN" altLang="en-US" sz="2400" dirty="0">
                <a:solidFill>
                  <a:srgbClr val="3A5BAE"/>
                </a:solidFill>
              </a:rPr>
              <a:t>如何判断横竖屏</a:t>
            </a:r>
          </a:p>
        </p:txBody>
      </p:sp>
      <p:sp>
        <p:nvSpPr>
          <p:cNvPr id="247" name="Google Shape;247;p45"/>
          <p:cNvSpPr txBox="1"/>
          <p:nvPr/>
        </p:nvSpPr>
        <p:spPr>
          <a:xfrm>
            <a:off x="691260" y="704000"/>
            <a:ext cx="104540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 dirty="0" err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示例</a:t>
            </a:r>
            <a:r>
              <a:rPr lang="e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Master Detail</a:t>
            </a:r>
            <a:endParaRPr sz="32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4459FD-DE0F-6943-905A-4D1098C3A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154" y="2146701"/>
            <a:ext cx="7442200" cy="1460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A616BBF-2D4D-AA42-9A5E-0CD39297C906}"/>
              </a:ext>
            </a:extLst>
          </p:cNvPr>
          <p:cNvSpPr/>
          <p:nvPr/>
        </p:nvSpPr>
        <p:spPr>
          <a:xfrm>
            <a:off x="691260" y="3854801"/>
            <a:ext cx="1723549" cy="465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zh-CN" altLang="en-US" dirty="0">
                <a:solidFill>
                  <a:srgbClr val="3A5BAE"/>
                </a:solidFill>
              </a:rPr>
              <a:t>点击事件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0C4964-13DB-D741-A9B2-C025D665B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154" y="4387900"/>
            <a:ext cx="52705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83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7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7"/>
          <p:cNvSpPr txBox="1"/>
          <p:nvPr/>
        </p:nvSpPr>
        <p:spPr>
          <a:xfrm>
            <a:off x="691233" y="1500100"/>
            <a:ext cx="92652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 dirty="0" err="1">
                <a:solidFill>
                  <a:srgbClr val="3A5BAE"/>
                </a:solidFill>
              </a:rPr>
              <a:t>动画的意义</a:t>
            </a:r>
            <a:endParaRPr sz="3200" dirty="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 dirty="0" err="1">
                <a:solidFill>
                  <a:srgbClr val="3A5BAE"/>
                </a:solidFill>
              </a:rPr>
              <a:t>让</a:t>
            </a:r>
            <a:r>
              <a:rPr lang="en" sz="3200" dirty="0">
                <a:solidFill>
                  <a:srgbClr val="3A5BAE"/>
                </a:solidFill>
              </a:rPr>
              <a:t> View </a:t>
            </a:r>
            <a:r>
              <a:rPr lang="en" sz="3200" dirty="0" err="1">
                <a:solidFill>
                  <a:srgbClr val="3A5BAE"/>
                </a:solidFill>
              </a:rPr>
              <a:t>动起来</a:t>
            </a:r>
            <a:endParaRPr sz="3200" dirty="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 dirty="0" err="1">
                <a:solidFill>
                  <a:srgbClr val="3A5BAE"/>
                </a:solidFill>
              </a:rPr>
              <a:t>让</a:t>
            </a:r>
            <a:r>
              <a:rPr lang="en" sz="3200" dirty="0">
                <a:solidFill>
                  <a:srgbClr val="3A5BAE"/>
                </a:solidFill>
              </a:rPr>
              <a:t> Drawable </a:t>
            </a:r>
            <a:r>
              <a:rPr lang="en" sz="3200" dirty="0" err="1">
                <a:solidFill>
                  <a:srgbClr val="3A5BAE"/>
                </a:solidFill>
              </a:rPr>
              <a:t>动起来</a:t>
            </a:r>
            <a:endParaRPr sz="3200" dirty="0">
              <a:solidFill>
                <a:srgbClr val="3A5BAE"/>
              </a:solidFill>
            </a:endParaRPr>
          </a:p>
        </p:txBody>
      </p:sp>
      <p:sp>
        <p:nvSpPr>
          <p:cNvPr id="113" name="Google Shape;113;p27"/>
          <p:cNvSpPr txBox="1"/>
          <p:nvPr/>
        </p:nvSpPr>
        <p:spPr>
          <a:xfrm>
            <a:off x="691225" y="704016"/>
            <a:ext cx="25972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Animation</a:t>
            </a:r>
            <a:endParaRPr sz="32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9"/>
          <p:cNvSpPr txBox="1"/>
          <p:nvPr/>
        </p:nvSpPr>
        <p:spPr>
          <a:xfrm>
            <a:off x="691257" y="704000"/>
            <a:ext cx="97808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动画的意义</a:t>
            </a:r>
            <a:endParaRPr sz="32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29"/>
          <p:cNvSpPr txBox="1"/>
          <p:nvPr/>
        </p:nvSpPr>
        <p:spPr>
          <a:xfrm>
            <a:off x="691233" y="1500100"/>
            <a:ext cx="92652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>
                <a:solidFill>
                  <a:srgbClr val="3A5BAE"/>
                </a:solidFill>
              </a:rPr>
              <a:t>用户体验 (UX)</a:t>
            </a:r>
            <a:endParaRPr sz="320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>
                <a:solidFill>
                  <a:srgbClr val="3A5BAE"/>
                </a:solidFill>
              </a:rPr>
              <a:t>视觉反馈</a:t>
            </a:r>
            <a:endParaRPr sz="320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>
                <a:solidFill>
                  <a:srgbClr val="3A5BAE"/>
                </a:solidFill>
              </a:rPr>
              <a:t>Informative, Focused, Expressive</a:t>
            </a:r>
            <a:endParaRPr sz="32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9"/>
          <p:cNvSpPr txBox="1"/>
          <p:nvPr/>
        </p:nvSpPr>
        <p:spPr>
          <a:xfrm>
            <a:off x="691257" y="704000"/>
            <a:ext cx="97808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动画的意义</a:t>
            </a:r>
            <a:endParaRPr sz="32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29"/>
          <p:cNvSpPr txBox="1"/>
          <p:nvPr/>
        </p:nvSpPr>
        <p:spPr>
          <a:xfrm>
            <a:off x="691233" y="1500100"/>
            <a:ext cx="92652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 dirty="0" err="1">
                <a:solidFill>
                  <a:srgbClr val="3A5BAE"/>
                </a:solidFill>
              </a:rPr>
              <a:t>用户体验</a:t>
            </a:r>
            <a:r>
              <a:rPr lang="en" sz="3200" dirty="0">
                <a:solidFill>
                  <a:srgbClr val="3A5BAE"/>
                </a:solidFill>
              </a:rPr>
              <a:t> (UX)</a:t>
            </a:r>
            <a:endParaRPr sz="3200" dirty="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 dirty="0" err="1">
                <a:solidFill>
                  <a:srgbClr val="3A5BAE"/>
                </a:solidFill>
              </a:rPr>
              <a:t>视觉反馈</a:t>
            </a:r>
            <a:endParaRPr sz="3200" dirty="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 dirty="0">
                <a:solidFill>
                  <a:srgbClr val="3A5BAE"/>
                </a:solidFill>
              </a:rPr>
              <a:t>Informative, Focused, Expressive</a:t>
            </a:r>
            <a:endParaRPr sz="3200" dirty="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9"/>
          <p:cNvSpPr txBox="1"/>
          <p:nvPr/>
        </p:nvSpPr>
        <p:spPr>
          <a:xfrm>
            <a:off x="691257" y="704000"/>
            <a:ext cx="97808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动画的意义</a:t>
            </a:r>
            <a:endParaRPr sz="32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29"/>
          <p:cNvSpPr txBox="1"/>
          <p:nvPr/>
        </p:nvSpPr>
        <p:spPr>
          <a:xfrm>
            <a:off x="691233" y="1500100"/>
            <a:ext cx="92652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>
                <a:solidFill>
                  <a:srgbClr val="3A5BAE"/>
                </a:solidFill>
              </a:rPr>
              <a:t>用户体验 (UX)</a:t>
            </a:r>
            <a:endParaRPr sz="320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>
                <a:solidFill>
                  <a:srgbClr val="3A5BAE"/>
                </a:solidFill>
              </a:rPr>
              <a:t>视觉反馈</a:t>
            </a:r>
            <a:endParaRPr sz="320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>
                <a:solidFill>
                  <a:srgbClr val="3A5BAE"/>
                </a:solidFill>
              </a:rPr>
              <a:t>Informative, Focused, Expressive</a:t>
            </a:r>
            <a:endParaRPr sz="32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8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 txBox="1"/>
          <p:nvPr/>
        </p:nvSpPr>
        <p:spPr>
          <a:xfrm>
            <a:off x="691233" y="1500100"/>
            <a:ext cx="92652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>
                <a:solidFill>
                  <a:srgbClr val="3A5BAE"/>
                </a:solidFill>
              </a:rPr>
              <a:t>app components, mini-activity</a:t>
            </a:r>
            <a:endParaRPr sz="320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>
                <a:solidFill>
                  <a:srgbClr val="3A5BAE"/>
                </a:solidFill>
              </a:rPr>
              <a:t>可重用 UI 单元</a:t>
            </a:r>
            <a:endParaRPr sz="3200">
              <a:solidFill>
                <a:srgbClr val="3A5BAE"/>
              </a:solidFill>
            </a:endParaRPr>
          </a:p>
        </p:txBody>
      </p:sp>
      <p:sp>
        <p:nvSpPr>
          <p:cNvPr id="120" name="Google Shape;120;p28"/>
          <p:cNvSpPr txBox="1"/>
          <p:nvPr/>
        </p:nvSpPr>
        <p:spPr>
          <a:xfrm>
            <a:off x="691260" y="704000"/>
            <a:ext cx="104540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Fragment </a:t>
            </a:r>
            <a:endParaRPr sz="32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0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0"/>
          <p:cNvSpPr txBox="1"/>
          <p:nvPr/>
        </p:nvSpPr>
        <p:spPr>
          <a:xfrm>
            <a:off x="691233" y="1500100"/>
            <a:ext cx="92652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lnSpc>
                <a:spcPct val="150000"/>
              </a:lnSpc>
              <a:buClr>
                <a:srgbClr val="D9D9D9"/>
              </a:buClr>
              <a:buSzPts val="2400"/>
              <a:buChar char="❏"/>
            </a:pPr>
            <a:r>
              <a:rPr lang="en" sz="3200">
                <a:solidFill>
                  <a:srgbClr val="D9D9D9"/>
                </a:solidFill>
              </a:rPr>
              <a:t>View Animation: android.view.animation</a:t>
            </a:r>
            <a:endParaRPr sz="3200">
              <a:solidFill>
                <a:srgbClr val="D9D9D9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>
                <a:solidFill>
                  <a:srgbClr val="3A5BAE"/>
                </a:solidFill>
              </a:rPr>
              <a:t>Property Animation: android.animation</a:t>
            </a:r>
            <a:endParaRPr sz="3200">
              <a:solidFill>
                <a:srgbClr val="3A5BAE"/>
              </a:solidFill>
            </a:endParaRPr>
          </a:p>
        </p:txBody>
      </p:sp>
      <p:sp>
        <p:nvSpPr>
          <p:cNvPr id="134" name="Google Shape;134;p30"/>
          <p:cNvSpPr txBox="1"/>
          <p:nvPr/>
        </p:nvSpPr>
        <p:spPr>
          <a:xfrm>
            <a:off x="691259" y="704000"/>
            <a:ext cx="100936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 相关动画</a:t>
            </a:r>
            <a:endParaRPr sz="32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1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1"/>
          <p:cNvSpPr txBox="1"/>
          <p:nvPr/>
        </p:nvSpPr>
        <p:spPr>
          <a:xfrm>
            <a:off x="691259" y="704000"/>
            <a:ext cx="100936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示例 - PropertyAnimation, XML</a:t>
            </a:r>
            <a:endParaRPr sz="32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691267" y="1678900"/>
            <a:ext cx="9880000" cy="43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// res/animator/fade.xml</a:t>
            </a:r>
            <a:endParaRPr sz="2400"/>
          </a:p>
          <a:p>
            <a:r>
              <a:rPr lang="en" sz="2400"/>
              <a:t>&lt;</a:t>
            </a:r>
            <a:r>
              <a:rPr lang="en" sz="2400">
                <a:highlight>
                  <a:srgbClr val="FF9900"/>
                </a:highlight>
              </a:rPr>
              <a:t>objectAnimator</a:t>
            </a:r>
            <a:r>
              <a:rPr lang="en" sz="2400"/>
              <a:t> xmlns:android="http://schemas.android.com/apk/res/android"</a:t>
            </a:r>
            <a:br>
              <a:rPr lang="en" sz="2400"/>
            </a:br>
            <a:r>
              <a:rPr lang="en" sz="2400"/>
              <a:t>    android:duration="1000"</a:t>
            </a:r>
            <a:br>
              <a:rPr lang="en" sz="2400"/>
            </a:br>
            <a:r>
              <a:rPr lang="en" sz="2400"/>
              <a:t>    </a:t>
            </a:r>
            <a:r>
              <a:rPr lang="en" sz="2400">
                <a:highlight>
                  <a:srgbClr val="FF9900"/>
                </a:highlight>
              </a:rPr>
              <a:t>android:propertyName="alpha"</a:t>
            </a:r>
            <a:br>
              <a:rPr lang="en" sz="2400"/>
            </a:br>
            <a:r>
              <a:rPr lang="en" sz="2400"/>
              <a:t>    android:valueTo="0.1f" /&gt;</a:t>
            </a:r>
            <a:endParaRPr sz="2400"/>
          </a:p>
          <a:p>
            <a:endParaRPr sz="2400"/>
          </a:p>
          <a:p>
            <a:r>
              <a:rPr lang="en" sz="2400"/>
              <a:t>// activity</a:t>
            </a:r>
            <a:endParaRPr sz="2400"/>
          </a:p>
          <a:p>
            <a:r>
              <a:rPr lang="en" sz="2400"/>
              <a:t>Animator anim = AnimatorInflater.loadAnimator(activity, R.animator.fade);</a:t>
            </a:r>
            <a:br>
              <a:rPr lang="en" sz="2400"/>
            </a:br>
            <a:r>
              <a:rPr lang="en" sz="2400">
                <a:highlight>
                  <a:srgbClr val="FF9900"/>
                </a:highlight>
              </a:rPr>
              <a:t>anim.setTarget(v)</a:t>
            </a:r>
            <a:r>
              <a:rPr lang="en" sz="2400"/>
              <a:t>;</a:t>
            </a:r>
            <a:br>
              <a:rPr lang="en" sz="2400"/>
            </a:br>
            <a:r>
              <a:rPr lang="en" sz="2400"/>
              <a:t>anim.start();</a:t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2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2"/>
          <p:cNvSpPr txBox="1"/>
          <p:nvPr/>
        </p:nvSpPr>
        <p:spPr>
          <a:xfrm>
            <a:off x="691259" y="704000"/>
            <a:ext cx="100936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示例 - PropertyAnimation, Code</a:t>
            </a:r>
            <a:endParaRPr sz="32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32"/>
          <p:cNvSpPr txBox="1"/>
          <p:nvPr/>
        </p:nvSpPr>
        <p:spPr>
          <a:xfrm>
            <a:off x="691267" y="1678900"/>
            <a:ext cx="9880000" cy="43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ObjectAnimator alphaAnimation = ObjectAnimator.ofFloat(alphaButton, View.ALPHA, 0);</a:t>
            </a:r>
            <a:br>
              <a:rPr lang="en" sz="2400"/>
            </a:br>
            <a:r>
              <a:rPr lang="en" sz="2400"/>
              <a:t>alphaAnimation.setRepeatCount(1);</a:t>
            </a:r>
            <a:br>
              <a:rPr lang="en" sz="2400"/>
            </a:br>
            <a:r>
              <a:rPr lang="en" sz="2400"/>
              <a:t>alphaAnimation.setRepeatMode(ValueAnimator.REVERSE);</a:t>
            </a:r>
            <a:endParaRPr sz="2400"/>
          </a:p>
          <a:p>
            <a:r>
              <a:rPr lang="en" sz="2400"/>
              <a:t>alphaAnimation.start();</a:t>
            </a:r>
            <a:endParaRPr sz="2400"/>
          </a:p>
          <a:p>
            <a:endParaRPr sz="2400"/>
          </a:p>
          <a:p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3"/>
          <p:cNvSpPr txBox="1"/>
          <p:nvPr/>
        </p:nvSpPr>
        <p:spPr>
          <a:xfrm>
            <a:off x="691259" y="704000"/>
            <a:ext cx="100936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示例 - More Property</a:t>
            </a:r>
            <a:endParaRPr sz="32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33"/>
          <p:cNvSpPr txBox="1"/>
          <p:nvPr/>
        </p:nvSpPr>
        <p:spPr>
          <a:xfrm>
            <a:off x="691267" y="1678900"/>
            <a:ext cx="9880000" cy="43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// translationX, translationY</a:t>
            </a:r>
            <a:endParaRPr sz="2400"/>
          </a:p>
          <a:p>
            <a:endParaRPr sz="2400"/>
          </a:p>
          <a:p>
            <a:r>
              <a:rPr lang="en" sz="2400"/>
              <a:t>ObjectAnimator transAnim = ObjectAnimator.ofFloat(translateButton, "translationX", 800);</a:t>
            </a:r>
            <a:endParaRPr sz="2400"/>
          </a:p>
          <a:p>
            <a:endParaRPr sz="2400"/>
          </a:p>
          <a:p>
            <a:r>
              <a:rPr lang="en" sz="2400"/>
              <a:t>&lt;objectAnimator xmlns:android="http://schemas.android.com/apk/res/android"</a:t>
            </a:r>
            <a:br>
              <a:rPr lang="en" sz="2400"/>
            </a:br>
            <a:r>
              <a:rPr lang="en" sz="2400"/>
              <a:t>    android:propertyName="translationX"</a:t>
            </a:r>
            <a:br>
              <a:rPr lang="en" sz="2400"/>
            </a:br>
            <a:r>
              <a:rPr lang="en" sz="2400"/>
              <a:t>    android:duration="300"</a:t>
            </a:r>
            <a:br>
              <a:rPr lang="en" sz="2400"/>
            </a:br>
            <a:r>
              <a:rPr lang="en" sz="2400"/>
              <a:t>    android:valueTo="800"/&gt;</a:t>
            </a:r>
            <a:endParaRPr sz="2400"/>
          </a:p>
          <a:p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4"/>
          <p:cNvSpPr txBox="1"/>
          <p:nvPr/>
        </p:nvSpPr>
        <p:spPr>
          <a:xfrm>
            <a:off x="691259" y="704000"/>
            <a:ext cx="100936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示例 - More Property</a:t>
            </a:r>
            <a:endParaRPr sz="32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" name="Google Shape;162;p34"/>
          <p:cNvSpPr txBox="1"/>
          <p:nvPr/>
        </p:nvSpPr>
        <p:spPr>
          <a:xfrm>
            <a:off x="691267" y="1678900"/>
            <a:ext cx="9880000" cy="43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// rotation, rotationX, rotationY</a:t>
            </a:r>
            <a:endParaRPr sz="2400"/>
          </a:p>
          <a:p>
            <a:r>
              <a:rPr lang="en" sz="2400"/>
              <a:t>ObjectAnimator rotateAnim = ObjectAnimator.ofFloat(rotateButton, “rotation”, 360);</a:t>
            </a:r>
            <a:endParaRPr sz="2400"/>
          </a:p>
          <a:p>
            <a:endParaRPr sz="2400"/>
          </a:p>
          <a:p>
            <a:r>
              <a:rPr lang="en" sz="2400"/>
              <a:t>&lt;objectAnimator xmlns:android="http://schemas.android.com/apk/res/android"</a:t>
            </a:r>
            <a:br>
              <a:rPr lang="en" sz="2400"/>
            </a:br>
            <a:r>
              <a:rPr lang="en" sz="2400"/>
              <a:t>    android:propertyName="rotation"</a:t>
            </a:r>
            <a:br>
              <a:rPr lang="en" sz="2400"/>
            </a:br>
            <a:r>
              <a:rPr lang="en" sz="2400"/>
              <a:t>    android:valueFrom="0"</a:t>
            </a:r>
            <a:br>
              <a:rPr lang="en" sz="2400"/>
            </a:br>
            <a:r>
              <a:rPr lang="en" sz="2400"/>
              <a:t>    android:duration="300"</a:t>
            </a:r>
            <a:br>
              <a:rPr lang="en" sz="2400"/>
            </a:br>
            <a:r>
              <a:rPr lang="en" sz="2400"/>
              <a:t>    android:valueTo="360"/&gt;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5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5"/>
          <p:cNvSpPr txBox="1"/>
          <p:nvPr/>
        </p:nvSpPr>
        <p:spPr>
          <a:xfrm>
            <a:off x="691259" y="704000"/>
            <a:ext cx="100936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示例 - More Property</a:t>
            </a:r>
            <a:endParaRPr sz="32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35"/>
          <p:cNvSpPr txBox="1"/>
          <p:nvPr/>
        </p:nvSpPr>
        <p:spPr>
          <a:xfrm>
            <a:off x="691267" y="1678900"/>
            <a:ext cx="9880000" cy="43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// </a:t>
            </a:r>
            <a:r>
              <a:rPr lang="en" dirty="0" err="1">
                <a:solidFill>
                  <a:schemeClr val="dk1"/>
                </a:solidFill>
              </a:rPr>
              <a:t>scaleX</a:t>
            </a:r>
            <a:r>
              <a:rPr lang="en" dirty="0">
                <a:solidFill>
                  <a:schemeClr val="dk1"/>
                </a:solidFill>
              </a:rPr>
              <a:t>, </a:t>
            </a:r>
            <a:r>
              <a:rPr lang="en" dirty="0" err="1">
                <a:solidFill>
                  <a:schemeClr val="dk1"/>
                </a:solidFill>
              </a:rPr>
              <a:t>scaleY</a:t>
            </a:r>
            <a:endParaRPr dirty="0">
              <a:solidFill>
                <a:schemeClr val="dk1"/>
              </a:solidFill>
            </a:endParaRPr>
          </a:p>
          <a:p>
            <a:r>
              <a:rPr lang="en" dirty="0" err="1">
                <a:solidFill>
                  <a:schemeClr val="dk1"/>
                </a:solidFill>
              </a:rPr>
              <a:t>PropertyValuesHolder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pvhX</a:t>
            </a:r>
            <a:r>
              <a:rPr lang="en" dirty="0">
                <a:solidFill>
                  <a:schemeClr val="dk1"/>
                </a:solidFill>
              </a:rPr>
              <a:t> = </a:t>
            </a:r>
            <a:r>
              <a:rPr lang="en" dirty="0" err="1">
                <a:solidFill>
                  <a:schemeClr val="dk1"/>
                </a:solidFill>
              </a:rPr>
              <a:t>PropertyValuesHolder.ofFloat</a:t>
            </a:r>
            <a:r>
              <a:rPr lang="en" dirty="0">
                <a:solidFill>
                  <a:schemeClr val="dk1"/>
                </a:solidFill>
              </a:rPr>
              <a:t>(</a:t>
            </a:r>
            <a:r>
              <a:rPr lang="en" dirty="0" err="1">
                <a:solidFill>
                  <a:schemeClr val="dk1"/>
                </a:solidFill>
              </a:rPr>
              <a:t>View.SCALE_X</a:t>
            </a:r>
            <a:r>
              <a:rPr lang="en" dirty="0">
                <a:solidFill>
                  <a:schemeClr val="dk1"/>
                </a:solidFill>
              </a:rPr>
              <a:t>, 2);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 err="1">
                <a:solidFill>
                  <a:schemeClr val="dk1"/>
                </a:solidFill>
              </a:rPr>
              <a:t>PropertyValuesHolder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pvhY</a:t>
            </a:r>
            <a:r>
              <a:rPr lang="en" dirty="0">
                <a:solidFill>
                  <a:schemeClr val="dk1"/>
                </a:solidFill>
              </a:rPr>
              <a:t> = </a:t>
            </a:r>
            <a:r>
              <a:rPr lang="en" dirty="0" err="1">
                <a:solidFill>
                  <a:schemeClr val="dk1"/>
                </a:solidFill>
              </a:rPr>
              <a:t>PropertyValuesHolder.ofFloat</a:t>
            </a:r>
            <a:r>
              <a:rPr lang="en" dirty="0">
                <a:solidFill>
                  <a:schemeClr val="dk1"/>
                </a:solidFill>
              </a:rPr>
              <a:t>(</a:t>
            </a:r>
            <a:r>
              <a:rPr lang="en" dirty="0" err="1">
                <a:solidFill>
                  <a:schemeClr val="dk1"/>
                </a:solidFill>
              </a:rPr>
              <a:t>View.SCALE_Y</a:t>
            </a:r>
            <a:r>
              <a:rPr lang="en" dirty="0">
                <a:solidFill>
                  <a:schemeClr val="dk1"/>
                </a:solidFill>
              </a:rPr>
              <a:t>, 2);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 err="1">
                <a:solidFill>
                  <a:schemeClr val="dk1"/>
                </a:solidFill>
              </a:rPr>
              <a:t>ObjectAnimator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scaleAnim</a:t>
            </a:r>
            <a:r>
              <a:rPr lang="en" dirty="0">
                <a:solidFill>
                  <a:schemeClr val="dk1"/>
                </a:solidFill>
              </a:rPr>
              <a:t> = </a:t>
            </a:r>
            <a:r>
              <a:rPr lang="en" dirty="0" err="1">
                <a:solidFill>
                  <a:schemeClr val="dk1"/>
                </a:solidFill>
              </a:rPr>
              <a:t>ObjectAnimator.ofPropertyValuesHolder</a:t>
            </a:r>
            <a:r>
              <a:rPr lang="en" dirty="0">
                <a:solidFill>
                  <a:schemeClr val="dk1"/>
                </a:solidFill>
              </a:rPr>
              <a:t>(</a:t>
            </a:r>
            <a:r>
              <a:rPr lang="en" dirty="0" err="1">
                <a:solidFill>
                  <a:schemeClr val="dk1"/>
                </a:solidFill>
              </a:rPr>
              <a:t>scaleButton</a:t>
            </a:r>
            <a:r>
              <a:rPr lang="en" dirty="0">
                <a:solidFill>
                  <a:schemeClr val="dk1"/>
                </a:solidFill>
              </a:rPr>
              <a:t>, </a:t>
            </a:r>
            <a:r>
              <a:rPr lang="en" dirty="0" err="1">
                <a:solidFill>
                  <a:schemeClr val="dk1"/>
                </a:solidFill>
              </a:rPr>
              <a:t>pvhX</a:t>
            </a:r>
            <a:r>
              <a:rPr lang="en" dirty="0">
                <a:solidFill>
                  <a:schemeClr val="dk1"/>
                </a:solidFill>
              </a:rPr>
              <a:t>, </a:t>
            </a:r>
            <a:r>
              <a:rPr lang="en" dirty="0" err="1">
                <a:solidFill>
                  <a:schemeClr val="dk1"/>
                </a:solidFill>
              </a:rPr>
              <a:t>pvhY</a:t>
            </a:r>
            <a:r>
              <a:rPr lang="en" dirty="0">
                <a:solidFill>
                  <a:schemeClr val="dk1"/>
                </a:solidFill>
              </a:rPr>
              <a:t>);</a:t>
            </a:r>
            <a:endParaRPr dirty="0">
              <a:solidFill>
                <a:schemeClr val="dk1"/>
              </a:solidFill>
            </a:endParaRPr>
          </a:p>
          <a:p>
            <a:endParaRPr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&lt;set </a:t>
            </a:r>
            <a:r>
              <a:rPr lang="en" dirty="0" err="1">
                <a:solidFill>
                  <a:schemeClr val="dk1"/>
                </a:solidFill>
              </a:rPr>
              <a:t>xmlns:android</a:t>
            </a:r>
            <a:r>
              <a:rPr lang="en" dirty="0">
                <a:solidFill>
                  <a:schemeClr val="dk1"/>
                </a:solidFill>
              </a:rPr>
              <a:t>="http://</a:t>
            </a:r>
            <a:r>
              <a:rPr lang="en" dirty="0" err="1">
                <a:solidFill>
                  <a:schemeClr val="dk1"/>
                </a:solidFill>
              </a:rPr>
              <a:t>schemas.android.com</a:t>
            </a:r>
            <a:r>
              <a:rPr lang="en" dirty="0">
                <a:solidFill>
                  <a:schemeClr val="dk1"/>
                </a:solidFill>
              </a:rPr>
              <a:t>/</a:t>
            </a:r>
            <a:r>
              <a:rPr lang="en" dirty="0" err="1">
                <a:solidFill>
                  <a:schemeClr val="dk1"/>
                </a:solidFill>
              </a:rPr>
              <a:t>apk</a:t>
            </a:r>
            <a:r>
              <a:rPr lang="en" dirty="0">
                <a:solidFill>
                  <a:schemeClr val="dk1"/>
                </a:solidFill>
              </a:rPr>
              <a:t>/res/android"&gt;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    &lt;</a:t>
            </a:r>
            <a:r>
              <a:rPr lang="en" dirty="0" err="1">
                <a:solidFill>
                  <a:schemeClr val="dk1"/>
                </a:solidFill>
              </a:rPr>
              <a:t>objectAnimator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        </a:t>
            </a:r>
            <a:r>
              <a:rPr lang="en" dirty="0" err="1">
                <a:solidFill>
                  <a:schemeClr val="dk1"/>
                </a:solidFill>
              </a:rPr>
              <a:t>android:propertyName</a:t>
            </a:r>
            <a:r>
              <a:rPr lang="en" dirty="0">
                <a:solidFill>
                  <a:schemeClr val="dk1"/>
                </a:solidFill>
              </a:rPr>
              <a:t>="</a:t>
            </a:r>
            <a:r>
              <a:rPr lang="en" dirty="0" err="1">
                <a:solidFill>
                  <a:schemeClr val="dk1"/>
                </a:solidFill>
              </a:rPr>
              <a:t>scaleX</a:t>
            </a:r>
            <a:r>
              <a:rPr lang="en" dirty="0">
                <a:solidFill>
                  <a:schemeClr val="dk1"/>
                </a:solidFill>
              </a:rPr>
              <a:t>"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        </a:t>
            </a:r>
            <a:r>
              <a:rPr lang="en" dirty="0" err="1">
                <a:solidFill>
                  <a:schemeClr val="dk1"/>
                </a:solidFill>
              </a:rPr>
              <a:t>android:duration</a:t>
            </a:r>
            <a:r>
              <a:rPr lang="en" dirty="0">
                <a:solidFill>
                  <a:schemeClr val="dk1"/>
                </a:solidFill>
              </a:rPr>
              <a:t>="300"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        </a:t>
            </a:r>
            <a:r>
              <a:rPr lang="en" dirty="0" err="1">
                <a:solidFill>
                  <a:schemeClr val="dk1"/>
                </a:solidFill>
              </a:rPr>
              <a:t>android:valueTo</a:t>
            </a:r>
            <a:r>
              <a:rPr lang="en" dirty="0">
                <a:solidFill>
                  <a:schemeClr val="dk1"/>
                </a:solidFill>
              </a:rPr>
              <a:t>="2"/&gt;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    &lt;</a:t>
            </a:r>
            <a:r>
              <a:rPr lang="en" dirty="0" err="1">
                <a:solidFill>
                  <a:schemeClr val="dk1"/>
                </a:solidFill>
              </a:rPr>
              <a:t>objectAnimator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        </a:t>
            </a:r>
            <a:r>
              <a:rPr lang="en" dirty="0" err="1">
                <a:solidFill>
                  <a:schemeClr val="dk1"/>
                </a:solidFill>
              </a:rPr>
              <a:t>android:propertyName</a:t>
            </a:r>
            <a:r>
              <a:rPr lang="en" dirty="0">
                <a:solidFill>
                  <a:schemeClr val="dk1"/>
                </a:solidFill>
              </a:rPr>
              <a:t>="</a:t>
            </a:r>
            <a:r>
              <a:rPr lang="en" dirty="0" err="1">
                <a:solidFill>
                  <a:schemeClr val="dk1"/>
                </a:solidFill>
              </a:rPr>
              <a:t>scaleY</a:t>
            </a:r>
            <a:r>
              <a:rPr lang="en" dirty="0">
                <a:solidFill>
                  <a:schemeClr val="dk1"/>
                </a:solidFill>
              </a:rPr>
              <a:t>"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        </a:t>
            </a:r>
            <a:r>
              <a:rPr lang="en" dirty="0" err="1">
                <a:solidFill>
                  <a:schemeClr val="dk1"/>
                </a:solidFill>
              </a:rPr>
              <a:t>android:duration</a:t>
            </a:r>
            <a:r>
              <a:rPr lang="en" dirty="0">
                <a:solidFill>
                  <a:schemeClr val="dk1"/>
                </a:solidFill>
              </a:rPr>
              <a:t>="300"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        </a:t>
            </a:r>
            <a:r>
              <a:rPr lang="en" dirty="0" err="1">
                <a:solidFill>
                  <a:schemeClr val="dk1"/>
                </a:solidFill>
              </a:rPr>
              <a:t>android:valueTo</a:t>
            </a:r>
            <a:r>
              <a:rPr lang="en" dirty="0">
                <a:solidFill>
                  <a:schemeClr val="dk1"/>
                </a:solidFill>
              </a:rPr>
              <a:t>="2"/&gt;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&lt;/set&gt;</a:t>
            </a:r>
            <a:br>
              <a:rPr lang="en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6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6"/>
          <p:cNvSpPr txBox="1"/>
          <p:nvPr/>
        </p:nvSpPr>
        <p:spPr>
          <a:xfrm>
            <a:off x="691259" y="704000"/>
            <a:ext cx="100936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示例- AnimatorSet</a:t>
            </a:r>
            <a:endParaRPr sz="32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6" name="Google Shape;176;p36"/>
          <p:cNvSpPr txBox="1"/>
          <p:nvPr/>
        </p:nvSpPr>
        <p:spPr>
          <a:xfrm>
            <a:off x="691267" y="1678900"/>
            <a:ext cx="9880000" cy="43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&lt;set xmlns:android="http://schemas.android.com/apk/res/android"</a:t>
            </a:r>
            <a:br>
              <a:rPr lang="en" sz="2400"/>
            </a:br>
            <a:r>
              <a:rPr lang="en" sz="2400"/>
              <a:t>    android:ordering="sequentially"&gt;</a:t>
            </a:r>
            <a:br>
              <a:rPr lang="en" sz="2400"/>
            </a:br>
            <a:r>
              <a:rPr lang="en" sz="2400"/>
              <a:t>    &lt;objectAnimator android:propertyName="alpha"</a:t>
            </a:r>
            <a:br>
              <a:rPr lang="en" sz="2400"/>
            </a:br>
            <a:r>
              <a:rPr lang="en" sz="2400"/>
              <a:t>        android:valueTo="0"/&gt;</a:t>
            </a:r>
            <a:br>
              <a:rPr lang="en" sz="2400"/>
            </a:br>
            <a:r>
              <a:rPr lang="en" sz="2400"/>
              <a:t>    &lt;objectAnimator android:propertyName="translationX"</a:t>
            </a:r>
            <a:br>
              <a:rPr lang="en" sz="2400"/>
            </a:br>
            <a:r>
              <a:rPr lang="en" sz="2400"/>
              <a:t>        android:valueTo="800"/&gt;</a:t>
            </a:r>
            <a:br>
              <a:rPr lang="en" sz="2400"/>
            </a:br>
            <a:r>
              <a:rPr lang="en" sz="2400"/>
              <a:t>    &lt;objectAnimator android:propertyName="rotation"</a:t>
            </a:r>
            <a:br>
              <a:rPr lang="en" sz="2400"/>
            </a:br>
            <a:r>
              <a:rPr lang="en" sz="2400"/>
              <a:t>        android:valueFrom="0"</a:t>
            </a:r>
            <a:br>
              <a:rPr lang="en" sz="2400"/>
            </a:br>
            <a:r>
              <a:rPr lang="en" sz="2400"/>
              <a:t>        android:valueTo="360"/&gt;</a:t>
            </a:r>
            <a:br>
              <a:rPr lang="en" sz="2400"/>
            </a:br>
            <a:r>
              <a:rPr lang="en" sz="2400"/>
              <a:t>    &lt;set&gt;</a:t>
            </a:r>
            <a:br>
              <a:rPr lang="en" sz="2400"/>
            </a:br>
            <a:r>
              <a:rPr lang="en" sz="2400"/>
              <a:t>        &lt;objectAnimator android:propertyName="scaleX"</a:t>
            </a:r>
            <a:br>
              <a:rPr lang="en" sz="2400"/>
            </a:br>
            <a:r>
              <a:rPr lang="en" sz="2400"/>
              <a:t>            android:valueTo="2"/&gt;</a:t>
            </a:r>
            <a:br>
              <a:rPr lang="en" sz="2400"/>
            </a:br>
            <a:r>
              <a:rPr lang="en" sz="2400"/>
              <a:t>        &lt;objectAnimator android:propertyName="scaleY"</a:t>
            </a:r>
            <a:br>
              <a:rPr lang="en" sz="2400"/>
            </a:br>
            <a:r>
              <a:rPr lang="en" sz="2400"/>
              <a:t>            android:valueTo="2"/&gt;</a:t>
            </a:r>
            <a:br>
              <a:rPr lang="en" sz="2400"/>
            </a:br>
            <a:r>
              <a:rPr lang="en" sz="2400"/>
              <a:t>    &lt;/set&gt;</a:t>
            </a:r>
            <a:br>
              <a:rPr lang="en" sz="2400"/>
            </a:br>
            <a:r>
              <a:rPr lang="en" sz="2400"/>
              <a:t>&lt;/set&gt;</a:t>
            </a:r>
            <a:endParaRPr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7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7"/>
          <p:cNvSpPr txBox="1"/>
          <p:nvPr/>
        </p:nvSpPr>
        <p:spPr>
          <a:xfrm>
            <a:off x="691259" y="704000"/>
            <a:ext cx="100936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示例- AnimatorSet</a:t>
            </a:r>
            <a:endParaRPr sz="32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37"/>
          <p:cNvSpPr txBox="1"/>
          <p:nvPr/>
        </p:nvSpPr>
        <p:spPr>
          <a:xfrm>
            <a:off x="691267" y="1678900"/>
            <a:ext cx="9880000" cy="43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AnimatorSet setAnimation = new AnimatorSet();</a:t>
            </a:r>
            <a:br>
              <a:rPr lang="en" sz="2400"/>
            </a:br>
            <a:r>
              <a:rPr lang="en" sz="2400"/>
              <a:t>setAnimation.play(translateAnimation).after(alphaAnimation).before(rotateAnimation);</a:t>
            </a:r>
            <a:br>
              <a:rPr lang="en" sz="2400"/>
            </a:br>
            <a:r>
              <a:rPr lang="en" sz="2400"/>
              <a:t>setAnimation.play(rotateAnimation).before(scaleAnimation);</a:t>
            </a:r>
            <a:endParaRPr sz="2400"/>
          </a:p>
          <a:p>
            <a:endParaRPr sz="2400"/>
          </a:p>
          <a:p>
            <a:r>
              <a:rPr lang="en" sz="2400"/>
              <a:t>setAnimation.playSequentially(alphaAnimation, translateAnimation, rotateAnimation, scaleAnimation);</a:t>
            </a:r>
            <a:endParaRPr sz="2400"/>
          </a:p>
          <a:p>
            <a:endParaRPr sz="2400"/>
          </a:p>
          <a:p>
            <a:r>
              <a:rPr lang="en" sz="2400"/>
              <a:t>setAnimation.playTogether(alphaAnimation, translateAnimation, rotateAnimation, scaleAnimation);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8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8"/>
          <p:cNvSpPr txBox="1"/>
          <p:nvPr/>
        </p:nvSpPr>
        <p:spPr>
          <a:xfrm>
            <a:off x="691233" y="1500100"/>
            <a:ext cx="92652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>
                <a:solidFill>
                  <a:srgbClr val="3A5BAE"/>
                </a:solidFill>
              </a:rPr>
              <a:t>Property</a:t>
            </a:r>
            <a:endParaRPr sz="320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>
                <a:solidFill>
                  <a:srgbClr val="3A5BAE"/>
                </a:solidFill>
              </a:rPr>
              <a:t>ObjectAnimator</a:t>
            </a:r>
            <a:endParaRPr sz="320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>
                <a:solidFill>
                  <a:srgbClr val="3A5BAE"/>
                </a:solidFill>
              </a:rPr>
              <a:t>AnimatorSet</a:t>
            </a:r>
            <a:endParaRPr sz="3200">
              <a:solidFill>
                <a:srgbClr val="3A5BAE"/>
              </a:solidFill>
            </a:endParaRPr>
          </a:p>
        </p:txBody>
      </p:sp>
      <p:sp>
        <p:nvSpPr>
          <p:cNvPr id="190" name="Google Shape;190;p38"/>
          <p:cNvSpPr txBox="1"/>
          <p:nvPr/>
        </p:nvSpPr>
        <p:spPr>
          <a:xfrm>
            <a:off x="691259" y="704000"/>
            <a:ext cx="100936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基本的类</a:t>
            </a:r>
            <a:endParaRPr sz="32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9"/>
          <p:cNvSpPr txBox="1"/>
          <p:nvPr/>
        </p:nvSpPr>
        <p:spPr>
          <a:xfrm>
            <a:off x="691233" y="1500100"/>
            <a:ext cx="92652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endParaRPr sz="3200">
              <a:solidFill>
                <a:srgbClr val="3A5BAE"/>
              </a:solidFill>
            </a:endParaRPr>
          </a:p>
        </p:txBody>
      </p:sp>
      <p:sp>
        <p:nvSpPr>
          <p:cNvPr id="197" name="Google Shape;197;p39"/>
          <p:cNvSpPr txBox="1"/>
          <p:nvPr/>
        </p:nvSpPr>
        <p:spPr>
          <a:xfrm>
            <a:off x="691259" y="704000"/>
            <a:ext cx="100936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背后 - ValueAnimator</a:t>
            </a:r>
            <a:endParaRPr sz="32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8" name="Google Shape;1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018" y="2151633"/>
            <a:ext cx="91821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9"/>
          <p:cNvSpPr txBox="1"/>
          <p:nvPr/>
        </p:nvSpPr>
        <p:spPr>
          <a:xfrm>
            <a:off x="691260" y="704000"/>
            <a:ext cx="107008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Fragment - UI 重用</a:t>
            </a:r>
            <a:endParaRPr sz="32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" name="Google Shape;1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367" y="1520269"/>
            <a:ext cx="8178600" cy="4717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0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0"/>
          <p:cNvSpPr txBox="1"/>
          <p:nvPr/>
        </p:nvSpPr>
        <p:spPr>
          <a:xfrm>
            <a:off x="691233" y="1500100"/>
            <a:ext cx="92652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endParaRPr sz="3200">
              <a:solidFill>
                <a:srgbClr val="3A5BAE"/>
              </a:solidFill>
            </a:endParaRPr>
          </a:p>
        </p:txBody>
      </p:sp>
      <p:sp>
        <p:nvSpPr>
          <p:cNvPr id="205" name="Google Shape;205;p40"/>
          <p:cNvSpPr txBox="1"/>
          <p:nvPr/>
        </p:nvSpPr>
        <p:spPr>
          <a:xfrm>
            <a:off x="691259" y="704000"/>
            <a:ext cx="100936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背后 - ValueAnimator</a:t>
            </a:r>
            <a:endParaRPr sz="32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p40"/>
          <p:cNvSpPr txBox="1"/>
          <p:nvPr/>
        </p:nvSpPr>
        <p:spPr>
          <a:xfrm>
            <a:off x="796767" y="1603033"/>
            <a:ext cx="9419200" cy="41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ValueAnimator animation = ValueAnimator.ofFloat(0f, 100f);</a:t>
            </a:r>
            <a:br>
              <a:rPr lang="en" sz="2400"/>
            </a:br>
            <a:r>
              <a:rPr lang="en" sz="2400"/>
              <a:t>animation.setDuration(1000);</a:t>
            </a:r>
            <a:endParaRPr sz="2400"/>
          </a:p>
          <a:p>
            <a:r>
              <a:rPr lang="en" sz="2400"/>
              <a:t>animation.addUpdateListener(new ValueAnimator.AnimatorUpdateListener() {</a:t>
            </a:r>
            <a:br>
              <a:rPr lang="en" sz="2400"/>
            </a:br>
            <a:r>
              <a:rPr lang="en" sz="2400"/>
              <a:t>    @Override</a:t>
            </a:r>
            <a:br>
              <a:rPr lang="en" sz="2400"/>
            </a:br>
            <a:r>
              <a:rPr lang="en" sz="2400"/>
              <a:t>    public void onAnimationUpdate(ValueAnimator updatedAnimation) {</a:t>
            </a:r>
            <a:br>
              <a:rPr lang="en" sz="2400"/>
            </a:br>
            <a:r>
              <a:rPr lang="en" sz="2400"/>
              <a:t>        float animatedValue = (float)updatedAnimation.getAnimatedValue();</a:t>
            </a:r>
            <a:br>
              <a:rPr lang="en" sz="2400"/>
            </a:br>
            <a:r>
              <a:rPr lang="en" sz="2400"/>
              <a:t>        textView.setTranslationX(animatedValue);</a:t>
            </a:r>
            <a:br>
              <a:rPr lang="en" sz="2400"/>
            </a:br>
            <a:r>
              <a:rPr lang="en" sz="2400"/>
              <a:t>    }</a:t>
            </a:r>
            <a:br>
              <a:rPr lang="en" sz="2400"/>
            </a:br>
            <a:r>
              <a:rPr lang="en" sz="2400"/>
              <a:t>});</a:t>
            </a:r>
            <a:endParaRPr sz="2400"/>
          </a:p>
          <a:p>
            <a:r>
              <a:rPr lang="en" sz="2400"/>
              <a:t>animation.start();</a:t>
            </a:r>
            <a:endParaRPr sz="2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1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1"/>
          <p:cNvSpPr txBox="1"/>
          <p:nvPr/>
        </p:nvSpPr>
        <p:spPr>
          <a:xfrm>
            <a:off x="691259" y="704000"/>
            <a:ext cx="100936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示例 - Crossfade</a:t>
            </a:r>
            <a:endParaRPr sz="32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41"/>
          <p:cNvSpPr txBox="1"/>
          <p:nvPr/>
        </p:nvSpPr>
        <p:spPr>
          <a:xfrm>
            <a:off x="814000" y="1699233"/>
            <a:ext cx="9584800" cy="4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mLoadingView.animate()</a:t>
            </a:r>
            <a:br>
              <a:rPr lang="en" sz="2400"/>
            </a:br>
            <a:r>
              <a:rPr lang="en" sz="2400"/>
              <a:t>                .alpha(0f)</a:t>
            </a:r>
            <a:br>
              <a:rPr lang="en" sz="2400"/>
            </a:br>
            <a:r>
              <a:rPr lang="en" sz="2400"/>
              <a:t>                .setDuration(mShortAnimationDuration)</a:t>
            </a:r>
            <a:br>
              <a:rPr lang="en" sz="2400"/>
            </a:br>
            <a:r>
              <a:rPr lang="en" sz="2400"/>
              <a:t>                .setListener(new AnimatorListenerAdapter() {</a:t>
            </a:r>
            <a:br>
              <a:rPr lang="en" sz="2400"/>
            </a:br>
            <a:r>
              <a:rPr lang="en" sz="2400"/>
              <a:t>                    @Override</a:t>
            </a:r>
            <a:br>
              <a:rPr lang="en" sz="2400"/>
            </a:br>
            <a:r>
              <a:rPr lang="en" sz="2400"/>
              <a:t>                    public void onAnimationEnd(Animator animation) {</a:t>
            </a:r>
            <a:br>
              <a:rPr lang="en" sz="2400"/>
            </a:br>
            <a:r>
              <a:rPr lang="en" sz="2400"/>
              <a:t>                        mLoadingView.setVisibility(View.GONE);</a:t>
            </a:r>
            <a:br>
              <a:rPr lang="en" sz="2400"/>
            </a:br>
            <a:r>
              <a:rPr lang="en" sz="2400"/>
              <a:t>                    }</a:t>
            </a:r>
            <a:br>
              <a:rPr lang="en" sz="2400"/>
            </a:br>
            <a:r>
              <a:rPr lang="en" sz="2400"/>
              <a:t>                });</a:t>
            </a:r>
            <a:endParaRPr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3"/>
          <p:cNvSpPr txBox="1"/>
          <p:nvPr/>
        </p:nvSpPr>
        <p:spPr>
          <a:xfrm>
            <a:off x="691233" y="1500100"/>
            <a:ext cx="92652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>
                <a:solidFill>
                  <a:srgbClr val="3A5BAE"/>
                </a:solidFill>
              </a:rPr>
              <a:t>AnimationDrawable</a:t>
            </a:r>
            <a:endParaRPr sz="320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>
                <a:solidFill>
                  <a:srgbClr val="3A5BAE"/>
                </a:solidFill>
              </a:rPr>
              <a:t>AnimatedVectorDrawable</a:t>
            </a:r>
            <a:endParaRPr sz="320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>
                <a:solidFill>
                  <a:srgbClr val="3A5BAE"/>
                </a:solidFill>
              </a:rPr>
              <a:t>Lottie</a:t>
            </a:r>
            <a:endParaRPr sz="3200">
              <a:solidFill>
                <a:srgbClr val="3A5BAE"/>
              </a:solidFill>
            </a:endParaRPr>
          </a:p>
        </p:txBody>
      </p:sp>
      <p:sp>
        <p:nvSpPr>
          <p:cNvPr id="227" name="Google Shape;227;p43"/>
          <p:cNvSpPr txBox="1"/>
          <p:nvPr/>
        </p:nvSpPr>
        <p:spPr>
          <a:xfrm>
            <a:off x="691259" y="704000"/>
            <a:ext cx="100936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让 Drawable 动起来</a:t>
            </a:r>
            <a:endParaRPr sz="32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4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4"/>
          <p:cNvSpPr txBox="1"/>
          <p:nvPr/>
        </p:nvSpPr>
        <p:spPr>
          <a:xfrm>
            <a:off x="691233" y="1500100"/>
            <a:ext cx="92652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endParaRPr sz="3200">
              <a:solidFill>
                <a:srgbClr val="3A5BAE"/>
              </a:solidFill>
            </a:endParaRPr>
          </a:p>
        </p:txBody>
      </p:sp>
      <p:sp>
        <p:nvSpPr>
          <p:cNvPr id="234" name="Google Shape;234;p44"/>
          <p:cNvSpPr txBox="1"/>
          <p:nvPr/>
        </p:nvSpPr>
        <p:spPr>
          <a:xfrm>
            <a:off x="691259" y="704000"/>
            <a:ext cx="100936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 - AnimationDrawable</a:t>
            </a:r>
            <a:endParaRPr sz="32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44"/>
          <p:cNvSpPr txBox="1"/>
          <p:nvPr/>
        </p:nvSpPr>
        <p:spPr>
          <a:xfrm>
            <a:off x="796767" y="1641000"/>
            <a:ext cx="10339200" cy="4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/>
              <a:t>// res/drawable/</a:t>
            </a:r>
            <a:r>
              <a:rPr lang="en" sz="1600" dirty="0" err="1"/>
              <a:t>rocket.xml</a:t>
            </a:r>
            <a:endParaRPr sz="1600" dirty="0"/>
          </a:p>
          <a:p>
            <a:r>
              <a:rPr lang="en" sz="1600" dirty="0"/>
              <a:t>&lt;animation-list </a:t>
            </a:r>
            <a:r>
              <a:rPr lang="en" sz="1600" dirty="0" err="1"/>
              <a:t>xmlns:android</a:t>
            </a:r>
            <a:r>
              <a:rPr lang="en" sz="1600" dirty="0"/>
              <a:t>="http://</a:t>
            </a:r>
            <a:r>
              <a:rPr lang="en" sz="1600" dirty="0" err="1"/>
              <a:t>schemas.android.com</a:t>
            </a:r>
            <a:r>
              <a:rPr lang="en" sz="1600" dirty="0"/>
              <a:t>/</a:t>
            </a:r>
            <a:r>
              <a:rPr lang="en" sz="1600" dirty="0" err="1"/>
              <a:t>apk</a:t>
            </a:r>
            <a:r>
              <a:rPr lang="en" sz="1600" dirty="0"/>
              <a:t>/res/android"</a:t>
            </a:r>
            <a:br>
              <a:rPr lang="en" sz="1600" dirty="0"/>
            </a:br>
            <a:r>
              <a:rPr lang="en" sz="1600" dirty="0"/>
              <a:t>    </a:t>
            </a:r>
            <a:r>
              <a:rPr lang="en" sz="1600" dirty="0" err="1"/>
              <a:t>android:oneshot</a:t>
            </a:r>
            <a:r>
              <a:rPr lang="en" sz="1600" dirty="0"/>
              <a:t>="true"&gt;</a:t>
            </a:r>
            <a:br>
              <a:rPr lang="en" sz="1600" dirty="0"/>
            </a:br>
            <a:r>
              <a:rPr lang="en" sz="1600" dirty="0"/>
              <a:t>    &lt;item </a:t>
            </a:r>
            <a:r>
              <a:rPr lang="en" sz="1600" dirty="0" err="1"/>
              <a:t>android:drawable</a:t>
            </a:r>
            <a:r>
              <a:rPr lang="en" sz="1600" dirty="0"/>
              <a:t>="@drawable/rocket_thrust1" </a:t>
            </a:r>
            <a:r>
              <a:rPr lang="en" sz="1600" dirty="0" err="1"/>
              <a:t>android:duration</a:t>
            </a:r>
            <a:r>
              <a:rPr lang="en" sz="1600" dirty="0"/>
              <a:t>="200" /&gt;</a:t>
            </a:r>
            <a:br>
              <a:rPr lang="en" sz="1600" dirty="0"/>
            </a:br>
            <a:r>
              <a:rPr lang="en" sz="1600" dirty="0"/>
              <a:t>    &lt;item </a:t>
            </a:r>
            <a:r>
              <a:rPr lang="en" sz="1600" dirty="0" err="1"/>
              <a:t>android:drawable</a:t>
            </a:r>
            <a:r>
              <a:rPr lang="en" sz="1600" dirty="0"/>
              <a:t>="@drawable/rocket_thrust2" </a:t>
            </a:r>
            <a:r>
              <a:rPr lang="en" sz="1600" dirty="0" err="1"/>
              <a:t>android:duration</a:t>
            </a:r>
            <a:r>
              <a:rPr lang="en" sz="1600" dirty="0"/>
              <a:t>="200" /&gt;</a:t>
            </a:r>
            <a:br>
              <a:rPr lang="en" sz="1600" dirty="0"/>
            </a:br>
            <a:r>
              <a:rPr lang="en" sz="1600" dirty="0"/>
              <a:t>    &lt;item </a:t>
            </a:r>
            <a:r>
              <a:rPr lang="en" sz="1600" dirty="0" err="1"/>
              <a:t>android:drawable</a:t>
            </a:r>
            <a:r>
              <a:rPr lang="en" sz="1600" dirty="0"/>
              <a:t>="@drawable/rocket_thrust3" </a:t>
            </a:r>
            <a:r>
              <a:rPr lang="en" sz="1600" dirty="0" err="1"/>
              <a:t>android:duration</a:t>
            </a:r>
            <a:r>
              <a:rPr lang="en" sz="1600" dirty="0"/>
              <a:t>="200" /&gt;</a:t>
            </a:r>
            <a:br>
              <a:rPr lang="en" sz="1600" dirty="0"/>
            </a:br>
            <a:r>
              <a:rPr lang="en" sz="1600" dirty="0"/>
              <a:t>&lt;/animation-list&gt;</a:t>
            </a:r>
            <a:endParaRPr sz="1600" dirty="0"/>
          </a:p>
          <a:p>
            <a:endParaRPr sz="2400" dirty="0"/>
          </a:p>
          <a:p>
            <a:r>
              <a:rPr lang="en" sz="2400" dirty="0"/>
              <a:t>// activity</a:t>
            </a:r>
            <a:endParaRPr sz="2400" dirty="0"/>
          </a:p>
          <a:p>
            <a:r>
              <a:rPr lang="en" sz="2400" dirty="0" err="1"/>
              <a:t>ImageView</a:t>
            </a:r>
            <a:r>
              <a:rPr lang="en" sz="2400" dirty="0"/>
              <a:t> </a:t>
            </a:r>
            <a:r>
              <a:rPr lang="en" sz="2400" dirty="0" err="1"/>
              <a:t>rocketImage</a:t>
            </a:r>
            <a:r>
              <a:rPr lang="en" sz="2400" dirty="0"/>
              <a:t> = (</a:t>
            </a:r>
            <a:r>
              <a:rPr lang="en" sz="2400" dirty="0" err="1"/>
              <a:t>ImageView</a:t>
            </a:r>
            <a:r>
              <a:rPr lang="en" sz="2400" dirty="0"/>
              <a:t>) </a:t>
            </a:r>
            <a:r>
              <a:rPr lang="en" sz="2400" dirty="0" err="1"/>
              <a:t>findViewById</a:t>
            </a:r>
            <a:r>
              <a:rPr lang="en" sz="2400" dirty="0"/>
              <a:t>(</a:t>
            </a:r>
            <a:r>
              <a:rPr lang="en" sz="2400" dirty="0" err="1"/>
              <a:t>R.id.rocket_image</a:t>
            </a:r>
            <a:r>
              <a:rPr lang="en" sz="2400" dirty="0"/>
              <a:t>);</a:t>
            </a:r>
            <a:br>
              <a:rPr lang="en" sz="2400" dirty="0"/>
            </a:br>
            <a:r>
              <a:rPr lang="en" sz="2400" dirty="0" err="1"/>
              <a:t>rocketImage.setBackgroundResource</a:t>
            </a:r>
            <a:r>
              <a:rPr lang="en" sz="2400" dirty="0"/>
              <a:t>(</a:t>
            </a:r>
            <a:r>
              <a:rPr lang="en" sz="2400" dirty="0" err="1"/>
              <a:t>R.drawable.rocket_thrust</a:t>
            </a:r>
            <a:r>
              <a:rPr lang="en" sz="2400" dirty="0"/>
              <a:t>);</a:t>
            </a:r>
            <a:br>
              <a:rPr lang="en" sz="2400" dirty="0"/>
            </a:br>
            <a:r>
              <a:rPr lang="en" sz="2400" dirty="0" err="1"/>
              <a:t>rocketAnimation</a:t>
            </a:r>
            <a:r>
              <a:rPr lang="en" sz="2400" dirty="0"/>
              <a:t> = (</a:t>
            </a:r>
            <a:r>
              <a:rPr lang="en" sz="2400" dirty="0" err="1"/>
              <a:t>AnimationDrawable</a:t>
            </a:r>
            <a:r>
              <a:rPr lang="en" sz="2400" dirty="0"/>
              <a:t>) </a:t>
            </a:r>
            <a:r>
              <a:rPr lang="en" sz="2400" dirty="0" err="1"/>
              <a:t>rocketImage.getBackground</a:t>
            </a:r>
            <a:r>
              <a:rPr lang="en" sz="2400" dirty="0"/>
              <a:t>();</a:t>
            </a:r>
            <a:endParaRPr sz="2400" dirty="0"/>
          </a:p>
          <a:p>
            <a:r>
              <a:rPr lang="en" sz="2400" dirty="0" err="1"/>
              <a:t>rocketAnimation.start</a:t>
            </a:r>
            <a:r>
              <a:rPr lang="en" sz="2400" dirty="0"/>
              <a:t>();</a:t>
            </a:r>
            <a:endParaRPr sz="24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5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5"/>
          <p:cNvSpPr txBox="1"/>
          <p:nvPr/>
        </p:nvSpPr>
        <p:spPr>
          <a:xfrm>
            <a:off x="691233" y="1500100"/>
            <a:ext cx="92652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endParaRPr sz="3200">
              <a:solidFill>
                <a:srgbClr val="3A5BAE"/>
              </a:solidFill>
            </a:endParaRPr>
          </a:p>
        </p:txBody>
      </p:sp>
      <p:sp>
        <p:nvSpPr>
          <p:cNvPr id="242" name="Google Shape;242;p45"/>
          <p:cNvSpPr txBox="1"/>
          <p:nvPr/>
        </p:nvSpPr>
        <p:spPr>
          <a:xfrm>
            <a:off x="691259" y="704000"/>
            <a:ext cx="100936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 - Lottie</a:t>
            </a:r>
            <a:endParaRPr sz="32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45"/>
          <p:cNvSpPr txBox="1"/>
          <p:nvPr/>
        </p:nvSpPr>
        <p:spPr>
          <a:xfrm>
            <a:off x="749367" y="1802233"/>
            <a:ext cx="11060000" cy="45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&lt;</a:t>
            </a:r>
            <a:r>
              <a:rPr lang="en" sz="2400" dirty="0" err="1"/>
              <a:t>com.airbnb.lottie.LottieAnimationView</a:t>
            </a:r>
            <a:br>
              <a:rPr lang="en" sz="2400" dirty="0"/>
            </a:br>
            <a:r>
              <a:rPr lang="en" sz="2400" dirty="0"/>
              <a:t>        </a:t>
            </a:r>
            <a:r>
              <a:rPr lang="en" sz="2400" dirty="0" err="1"/>
              <a:t>android:id</a:t>
            </a:r>
            <a:r>
              <a:rPr lang="en" sz="2400" dirty="0"/>
              <a:t>="@+id/</a:t>
            </a:r>
            <a:r>
              <a:rPr lang="en" sz="2400" dirty="0" err="1"/>
              <a:t>animation_view</a:t>
            </a:r>
            <a:r>
              <a:rPr lang="en" sz="2400" dirty="0"/>
              <a:t>"</a:t>
            </a:r>
            <a:br>
              <a:rPr lang="en" sz="2400" dirty="0"/>
            </a:br>
            <a:r>
              <a:rPr lang="en" sz="2400" dirty="0"/>
              <a:t>        </a:t>
            </a:r>
            <a:r>
              <a:rPr lang="en" sz="2400" dirty="0" err="1"/>
              <a:t>android:layout_width</a:t>
            </a:r>
            <a:r>
              <a:rPr lang="en" sz="2400" dirty="0"/>
              <a:t>="</a:t>
            </a:r>
            <a:r>
              <a:rPr lang="en" sz="2400" dirty="0" err="1"/>
              <a:t>wrap_content</a:t>
            </a:r>
            <a:r>
              <a:rPr lang="en" sz="2400" dirty="0"/>
              <a:t>"</a:t>
            </a:r>
            <a:br>
              <a:rPr lang="en" sz="2400" dirty="0"/>
            </a:br>
            <a:r>
              <a:rPr lang="en" sz="2400" dirty="0"/>
              <a:t>        </a:t>
            </a:r>
            <a:r>
              <a:rPr lang="en" sz="2400" dirty="0" err="1"/>
              <a:t>android:layout_height</a:t>
            </a:r>
            <a:r>
              <a:rPr lang="en" sz="2400" dirty="0"/>
              <a:t>="</a:t>
            </a:r>
            <a:r>
              <a:rPr lang="en" sz="2400" dirty="0" err="1"/>
              <a:t>wrap_content</a:t>
            </a:r>
            <a:r>
              <a:rPr lang="en" sz="2400" dirty="0"/>
              <a:t>"</a:t>
            </a:r>
            <a:br>
              <a:rPr lang="en" sz="2400" dirty="0"/>
            </a:br>
            <a:r>
              <a:rPr lang="en" sz="2400" dirty="0"/>
              <a:t>        </a:t>
            </a:r>
            <a:r>
              <a:rPr lang="en" sz="2400" dirty="0" err="1"/>
              <a:t>app:lottie_rawRes</a:t>
            </a:r>
            <a:r>
              <a:rPr lang="en" sz="2400" dirty="0"/>
              <a:t>="@raw/</a:t>
            </a:r>
            <a:r>
              <a:rPr lang="en" sz="2400" dirty="0" err="1"/>
              <a:t>hello_world</a:t>
            </a:r>
            <a:r>
              <a:rPr lang="en" sz="2400" dirty="0"/>
              <a:t>" // from res/raw</a:t>
            </a:r>
          </a:p>
          <a:p>
            <a:r>
              <a:rPr lang="zh-CN" altLang="en-US" sz="2400" dirty="0"/>
              <a:t>        </a:t>
            </a:r>
            <a:r>
              <a:rPr lang="en-US" altLang="zh-CN" sz="2400" dirty="0"/>
              <a:t>//</a:t>
            </a:r>
            <a:r>
              <a:rPr lang="en" altLang="zh-CN" sz="2400" dirty="0"/>
              <a:t>or</a:t>
            </a:r>
            <a:br>
              <a:rPr lang="en" sz="2400" dirty="0"/>
            </a:br>
            <a:r>
              <a:rPr lang="en" sz="2400" dirty="0"/>
              <a:t>        </a:t>
            </a:r>
            <a:r>
              <a:rPr lang="en" sz="2400" dirty="0" err="1"/>
              <a:t>app:lottie_fileName</a:t>
            </a:r>
            <a:r>
              <a:rPr lang="en" sz="2400" dirty="0"/>
              <a:t>="</a:t>
            </a:r>
            <a:r>
              <a:rPr lang="en" sz="2400" dirty="0" err="1"/>
              <a:t>hello_world.json</a:t>
            </a:r>
            <a:r>
              <a:rPr lang="en" sz="2400" dirty="0"/>
              <a:t>" // from assets/</a:t>
            </a:r>
            <a:br>
              <a:rPr lang="en" sz="2400" dirty="0"/>
            </a:br>
            <a:r>
              <a:rPr lang="en" sz="2400" dirty="0"/>
              <a:t>        </a:t>
            </a:r>
            <a:r>
              <a:rPr lang="en" sz="2400" dirty="0" err="1"/>
              <a:t>app:lottie_loop</a:t>
            </a:r>
            <a:r>
              <a:rPr lang="en" sz="2400" dirty="0"/>
              <a:t>="true"</a:t>
            </a:r>
            <a:br>
              <a:rPr lang="en" sz="2400" dirty="0"/>
            </a:br>
            <a:r>
              <a:rPr lang="en" sz="2400" dirty="0"/>
              <a:t>        </a:t>
            </a:r>
            <a:r>
              <a:rPr lang="en" sz="2400" dirty="0" err="1"/>
              <a:t>app:lottie_autoPlay</a:t>
            </a:r>
            <a:r>
              <a:rPr lang="en" sz="2400" dirty="0"/>
              <a:t>="true" /&gt;</a:t>
            </a:r>
            <a:br>
              <a:rPr lang="en" sz="2400" dirty="0"/>
            </a:br>
            <a:br>
              <a:rPr lang="en" sz="2400" dirty="0"/>
            </a:br>
            <a:r>
              <a:rPr lang="en" sz="2400" dirty="0" err="1"/>
              <a:t>使用</a:t>
            </a:r>
            <a:r>
              <a:rPr lang="en" altLang="zh-CN" sz="2400" dirty="0" err="1">
                <a:effectLst/>
              </a:rPr>
              <a:t>LottieAnimationView</a:t>
            </a:r>
            <a:r>
              <a:rPr lang="zh-CN" altLang="en" sz="2400" dirty="0">
                <a:effectLst/>
              </a:rPr>
              <a:t>， </a:t>
            </a:r>
            <a:r>
              <a:rPr lang="en" altLang="zh-CN" sz="2400" dirty="0" err="1">
                <a:effectLst/>
              </a:rPr>
              <a:t>LottieAnimationView</a:t>
            </a:r>
            <a:r>
              <a:rPr lang="en" altLang="zh-CN" sz="2400" dirty="0">
                <a:effectLst/>
              </a:rPr>
              <a:t> </a:t>
            </a:r>
            <a:r>
              <a:rPr lang="zh-CN" altLang="en-US" sz="2400" dirty="0">
                <a:effectLst/>
              </a:rPr>
              <a:t>直接继承自 </a:t>
            </a:r>
            <a:r>
              <a:rPr lang="en" altLang="zh-CN" sz="2400" dirty="0" err="1">
                <a:effectLst/>
              </a:rPr>
              <a:t>AppCompatImageView</a:t>
            </a:r>
            <a:endParaRPr lang="en" altLang="zh-CN" sz="2400" dirty="0">
              <a:effectLst/>
            </a:endParaRPr>
          </a:p>
          <a:p>
            <a:endParaRPr sz="2400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8679976-397A-2B4C-BB23-08D85ACAB3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5F3F3E-D67F-E94D-AE8D-A9139A8A4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446" y="1488831"/>
            <a:ext cx="10568354" cy="468813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dirty="0">
                <a:effectLst/>
              </a:rPr>
              <a:t>如果不想用 </a:t>
            </a:r>
            <a:r>
              <a:rPr lang="en" altLang="zh-CN" dirty="0">
                <a:effectLst/>
              </a:rPr>
              <a:t>xml </a:t>
            </a:r>
            <a:r>
              <a:rPr lang="zh-CN" altLang="en-US" dirty="0">
                <a:effectLst/>
              </a:rPr>
              <a:t>实现，可以通过代码来实现，可以直接加载本地动画资源，也</a:t>
            </a:r>
            <a:endParaRPr lang="en-US" altLang="zh-CN" dirty="0">
              <a:effectLst/>
            </a:endParaRPr>
          </a:p>
          <a:p>
            <a:pPr marL="0" indent="0">
              <a:buNone/>
            </a:pPr>
            <a:r>
              <a:rPr lang="zh-CN" altLang="en-US" dirty="0">
                <a:effectLst/>
              </a:rPr>
              <a:t>可以从网络请求加载动画。</a:t>
            </a:r>
          </a:p>
          <a:p>
            <a:pPr marL="0" indent="0">
              <a:buNone/>
            </a:pPr>
            <a:br>
              <a:rPr lang="zh-CN" altLang="en-US" dirty="0">
                <a:effectLst/>
              </a:rPr>
            </a:br>
            <a:r>
              <a:rPr lang="zh-CN" altLang="en-US" dirty="0">
                <a:effectLst/>
              </a:rPr>
              <a:t>如下，从 </a:t>
            </a:r>
            <a:r>
              <a:rPr lang="en" altLang="zh-CN" dirty="0">
                <a:effectLst/>
              </a:rPr>
              <a:t>res/raw </a:t>
            </a:r>
            <a:r>
              <a:rPr lang="zh-CN" altLang="en-US" dirty="0">
                <a:effectLst/>
              </a:rPr>
              <a:t>或 </a:t>
            </a:r>
            <a:r>
              <a:rPr lang="en" altLang="zh-CN" dirty="0">
                <a:effectLst/>
              </a:rPr>
              <a:t>assets/ </a:t>
            </a:r>
            <a:r>
              <a:rPr lang="zh-CN" altLang="en-US" dirty="0">
                <a:effectLst/>
              </a:rPr>
              <a:t>加载动画资源：</a:t>
            </a:r>
          </a:p>
          <a:p>
            <a:pPr marL="0" indent="0">
              <a:buNone/>
            </a:pPr>
            <a:br>
              <a:rPr lang="zh-CN" altLang="en-US" dirty="0">
                <a:effectLst/>
              </a:rPr>
            </a:br>
            <a:endParaRPr lang="zh-CN" altLang="en-US" dirty="0">
              <a:effectLst/>
            </a:endParaRPr>
          </a:p>
          <a:p>
            <a:pPr marL="0" indent="0">
              <a:buNone/>
            </a:pPr>
            <a:r>
              <a:rPr lang="en" altLang="zh-CN" dirty="0" err="1">
                <a:effectLst/>
              </a:rPr>
              <a:t>LottieAnimationView</a:t>
            </a:r>
            <a:r>
              <a:rPr lang="en" altLang="zh-CN" dirty="0">
                <a:effectLst/>
              </a:rPr>
              <a:t> </a:t>
            </a:r>
            <a:r>
              <a:rPr lang="en" altLang="zh-CN" dirty="0" err="1">
                <a:effectLst/>
              </a:rPr>
              <a:t>animationView</a:t>
            </a:r>
            <a:r>
              <a:rPr lang="en" altLang="zh-CN" dirty="0">
                <a:effectLst/>
              </a:rPr>
              <a:t> = ...</a:t>
            </a:r>
          </a:p>
          <a:p>
            <a:pPr marL="0" indent="0">
              <a:buNone/>
            </a:pPr>
            <a:br>
              <a:rPr lang="en" altLang="zh-CN" dirty="0">
                <a:effectLst/>
              </a:rPr>
            </a:br>
            <a:r>
              <a:rPr lang="en" altLang="zh-CN" dirty="0" err="1">
                <a:effectLst/>
              </a:rPr>
              <a:t>animationView.setAnimation</a:t>
            </a:r>
            <a:r>
              <a:rPr lang="en" altLang="zh-CN" dirty="0">
                <a:effectLst/>
              </a:rPr>
              <a:t>(</a:t>
            </a:r>
            <a:r>
              <a:rPr lang="en" altLang="zh-CN" dirty="0" err="1">
                <a:effectLst/>
              </a:rPr>
              <a:t>R.raw.hello_world</a:t>
            </a:r>
            <a:r>
              <a:rPr lang="en" altLang="zh-CN" dirty="0">
                <a:effectLst/>
              </a:rPr>
              <a:t>);</a:t>
            </a:r>
          </a:p>
          <a:p>
            <a:pPr marL="0" indent="0">
              <a:buNone/>
            </a:pPr>
            <a:r>
              <a:rPr lang="en" altLang="zh-CN" dirty="0">
                <a:effectLst/>
              </a:rPr>
              <a:t>// or</a:t>
            </a:r>
          </a:p>
          <a:p>
            <a:pPr marL="0" indent="0">
              <a:buNone/>
            </a:pPr>
            <a:r>
              <a:rPr lang="en" altLang="zh-CN" dirty="0" err="1">
                <a:effectLst/>
              </a:rPr>
              <a:t>animationView.setAnimation</a:t>
            </a:r>
            <a:r>
              <a:rPr lang="en" altLang="zh-CN" dirty="0">
                <a:effectLst/>
              </a:rPr>
              <a:t>(</a:t>
            </a:r>
            <a:r>
              <a:rPr lang="en" altLang="zh-CN" dirty="0" err="1">
                <a:effectLst/>
              </a:rPr>
              <a:t>R.raw.hello_world.json</a:t>
            </a:r>
            <a:r>
              <a:rPr lang="en" altLang="zh-CN" dirty="0">
                <a:effectLst/>
              </a:rPr>
              <a:t>);</a:t>
            </a:r>
          </a:p>
          <a:p>
            <a:pPr marL="0" indent="0">
              <a:buNone/>
            </a:pPr>
            <a:br>
              <a:rPr lang="en" altLang="zh-CN" dirty="0">
                <a:effectLst/>
              </a:rPr>
            </a:br>
            <a:r>
              <a:rPr lang="en" altLang="zh-CN" dirty="0" err="1">
                <a:effectLst/>
              </a:rPr>
              <a:t>animationView.playAnimation</a:t>
            </a:r>
            <a:r>
              <a:rPr lang="en" altLang="zh-CN" dirty="0">
                <a:effectLst/>
              </a:rPr>
              <a:t>();</a:t>
            </a:r>
          </a:p>
          <a:p>
            <a:endParaRPr lang="zh-CN" altLang="en-US" dirty="0"/>
          </a:p>
        </p:txBody>
      </p:sp>
      <p:sp>
        <p:nvSpPr>
          <p:cNvPr id="7" name="Google Shape;242;p45">
            <a:extLst>
              <a:ext uri="{FF2B5EF4-FFF2-40B4-BE49-F238E27FC236}">
                <a16:creationId xmlns:a16="http://schemas.microsoft.com/office/drawing/2014/main" id="{868B7B18-69A5-DF45-8DCD-F2BEEE91D5A0}"/>
              </a:ext>
            </a:extLst>
          </p:cNvPr>
          <p:cNvSpPr txBox="1"/>
          <p:nvPr/>
        </p:nvSpPr>
        <p:spPr>
          <a:xfrm>
            <a:off x="691259" y="704000"/>
            <a:ext cx="100936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 - Lottie</a:t>
            </a:r>
            <a:endParaRPr sz="32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57916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243AA30-35C3-0E41-B88E-527F1A0F2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1713"/>
            <a:ext cx="7302500" cy="3975100"/>
          </a:xfrm>
          <a:prstGeom prst="rect">
            <a:avLst/>
          </a:prstGeom>
        </p:spPr>
      </p:pic>
      <p:sp>
        <p:nvSpPr>
          <p:cNvPr id="5" name="AutoShape 3" descr="图片已经损坏 :&lt;">
            <a:extLst>
              <a:ext uri="{FF2B5EF4-FFF2-40B4-BE49-F238E27FC236}">
                <a16:creationId xmlns:a16="http://schemas.microsoft.com/office/drawing/2014/main" id="{14B1D950-3072-F84B-BB66-12185034A9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36431" y="3276599"/>
            <a:ext cx="4911969" cy="491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Google Shape;242;p45">
            <a:extLst>
              <a:ext uri="{FF2B5EF4-FFF2-40B4-BE49-F238E27FC236}">
                <a16:creationId xmlns:a16="http://schemas.microsoft.com/office/drawing/2014/main" id="{C1EDF40D-8229-D144-A76E-B830FF77BE77}"/>
              </a:ext>
            </a:extLst>
          </p:cNvPr>
          <p:cNvSpPr txBox="1"/>
          <p:nvPr/>
        </p:nvSpPr>
        <p:spPr>
          <a:xfrm>
            <a:off x="691259" y="704000"/>
            <a:ext cx="100936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 - Lottie</a:t>
            </a:r>
            <a:endParaRPr sz="32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066593-289B-BE4C-B7B5-051BDC634C80}"/>
              </a:ext>
            </a:extLst>
          </p:cNvPr>
          <p:cNvSpPr txBox="1"/>
          <p:nvPr/>
        </p:nvSpPr>
        <p:spPr>
          <a:xfrm>
            <a:off x="838200" y="5720147"/>
            <a:ext cx="741581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结构层：可以读取到动画画布的宽高，帧数，背景色，时间，起始关键帧，结束帧等信息。 </a:t>
            </a:r>
            <a:br>
              <a:rPr lang="en-US" altLang="zh-CN" sz="1400" dirty="0"/>
            </a:br>
            <a:r>
              <a:rPr lang="en" altLang="zh-CN" sz="1400" dirty="0"/>
              <a:t>asset</a:t>
            </a:r>
            <a:r>
              <a:rPr lang="zh-CN" altLang="en" sz="1400" dirty="0"/>
              <a:t>：</a:t>
            </a:r>
            <a:r>
              <a:rPr lang="zh-CN" altLang="en-US" sz="1400" dirty="0"/>
              <a:t>图片资源信息集合，这里放置的是 制作动画时引用的图片资源。 </a:t>
            </a:r>
            <a:br>
              <a:rPr lang="en-US" altLang="zh-CN" sz="1400" dirty="0"/>
            </a:br>
            <a:r>
              <a:rPr lang="en" altLang="zh-CN" sz="1400" dirty="0"/>
              <a:t>layers</a:t>
            </a:r>
            <a:r>
              <a:rPr lang="zh-CN" altLang="en" sz="1400" dirty="0"/>
              <a:t>：</a:t>
            </a:r>
            <a:r>
              <a:rPr lang="zh-CN" altLang="en-US" sz="1400" dirty="0"/>
              <a:t>图层集合，这里可以获取到多少图层，每个图层的开始帧 结束帧等。</a:t>
            </a:r>
            <a:br>
              <a:rPr lang="en-US" altLang="zh-CN" sz="1400" dirty="0"/>
            </a:br>
            <a:r>
              <a:rPr lang="en" altLang="zh-CN" sz="1400" dirty="0"/>
              <a:t>shapes</a:t>
            </a:r>
            <a:r>
              <a:rPr lang="zh-CN" altLang="en" sz="1400" dirty="0"/>
              <a:t>：</a:t>
            </a:r>
            <a:r>
              <a:rPr lang="zh-CN" altLang="en-US" sz="1400" dirty="0"/>
              <a:t>元素集合，可以获取到每个图层都包含多个动画元素。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4699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2;p45">
            <a:extLst>
              <a:ext uri="{FF2B5EF4-FFF2-40B4-BE49-F238E27FC236}">
                <a16:creationId xmlns:a16="http://schemas.microsoft.com/office/drawing/2014/main" id="{D3B8D062-C2A5-9E47-83AF-143AD5B857BB}"/>
              </a:ext>
            </a:extLst>
          </p:cNvPr>
          <p:cNvSpPr txBox="1"/>
          <p:nvPr/>
        </p:nvSpPr>
        <p:spPr>
          <a:xfrm>
            <a:off x="764627" y="433437"/>
            <a:ext cx="100936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 dirty="0" err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扩展Re</a:t>
            </a:r>
            <a:r>
              <a:rPr lang="en-US" altLang="zh-CN" sz="3200" b="1" dirty="0" err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cyclerView</a:t>
            </a:r>
            <a:r>
              <a:rPr lang="e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</a:t>
            </a:r>
            <a:r>
              <a:rPr lang="en" sz="3200" b="1" dirty="0" err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列表的横纵向滚动</a:t>
            </a:r>
            <a:endParaRPr sz="32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660FFB6-D452-BB4C-83A4-D6C71CEE3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9613" y="1287079"/>
            <a:ext cx="3627120" cy="4351338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4733116F-59A8-2045-AA1F-1ABD8FEECC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9FE80C-363C-1B49-882F-E1AB4DDA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433" y="1287079"/>
            <a:ext cx="2581111" cy="458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65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2;p45">
            <a:extLst>
              <a:ext uri="{FF2B5EF4-FFF2-40B4-BE49-F238E27FC236}">
                <a16:creationId xmlns:a16="http://schemas.microsoft.com/office/drawing/2014/main" id="{991D4506-B65B-2D4D-BD52-A44124C86E48}"/>
              </a:ext>
            </a:extLst>
          </p:cNvPr>
          <p:cNvSpPr txBox="1"/>
          <p:nvPr/>
        </p:nvSpPr>
        <p:spPr>
          <a:xfrm>
            <a:off x="632643" y="684234"/>
            <a:ext cx="100936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 dirty="0" err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小练习</a:t>
            </a:r>
            <a:endParaRPr sz="32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E37C62-E93D-8D45-9F2D-7B35B3FEC358}"/>
              </a:ext>
            </a:extLst>
          </p:cNvPr>
          <p:cNvSpPr/>
          <p:nvPr/>
        </p:nvSpPr>
        <p:spPr>
          <a:xfrm>
            <a:off x="920261" y="1777720"/>
            <a:ext cx="5331909" cy="1712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zh-CN" altLang="en-US" dirty="0">
                <a:solidFill>
                  <a:srgbClr val="3A5BAE"/>
                </a:solidFill>
              </a:rPr>
              <a:t>利用</a:t>
            </a:r>
            <a:r>
              <a:rPr lang="en-US" altLang="zh-CN" dirty="0" err="1">
                <a:solidFill>
                  <a:srgbClr val="3A5BAE"/>
                </a:solidFill>
              </a:rPr>
              <a:t>ViewPagert+Fragment</a:t>
            </a:r>
            <a:r>
              <a:rPr lang="zh-CN" altLang="en-US" dirty="0">
                <a:solidFill>
                  <a:srgbClr val="3A5BAE"/>
                </a:solidFill>
              </a:rPr>
              <a:t>写出一个类似页面</a:t>
            </a:r>
            <a:endParaRPr lang="en-US" altLang="zh-CN" dirty="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zh-CN" altLang="en-US" dirty="0">
                <a:solidFill>
                  <a:srgbClr val="3A5BAE"/>
                </a:solidFill>
              </a:rPr>
              <a:t>每个页面（</a:t>
            </a:r>
            <a:r>
              <a:rPr lang="en-US" altLang="zh-CN" dirty="0">
                <a:solidFill>
                  <a:srgbClr val="3A5BAE"/>
                </a:solidFill>
              </a:rPr>
              <a:t>fragment</a:t>
            </a:r>
            <a:r>
              <a:rPr lang="zh-CN" altLang="en-US" dirty="0">
                <a:solidFill>
                  <a:srgbClr val="3A5BAE"/>
                </a:solidFill>
              </a:rPr>
              <a:t>）中演练一种动画、</a:t>
            </a:r>
            <a:endParaRPr lang="en-US" altLang="zh-CN" dirty="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zh-CN" altLang="en-US" dirty="0">
                <a:solidFill>
                  <a:srgbClr val="3A5BAE"/>
                </a:solidFill>
              </a:rPr>
              <a:t>页面中增加</a:t>
            </a:r>
            <a:r>
              <a:rPr lang="en-US" altLang="zh-CN" dirty="0" err="1">
                <a:solidFill>
                  <a:srgbClr val="3A5BAE"/>
                </a:solidFill>
              </a:rPr>
              <a:t>RecyclerView</a:t>
            </a:r>
            <a:r>
              <a:rPr lang="zh-CN" altLang="en-US" dirty="0">
                <a:solidFill>
                  <a:srgbClr val="3A5BAE"/>
                </a:solidFill>
              </a:rPr>
              <a:t>的使用有加分</a:t>
            </a:r>
            <a:endParaRPr lang="en-US" altLang="zh-CN" dirty="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endParaRPr lang="en" altLang="zh-CN" dirty="0">
              <a:solidFill>
                <a:srgbClr val="3A5BAE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FD9325A-85C2-324E-8294-27F14AF7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831827" y="2218257"/>
            <a:ext cx="1597066" cy="34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78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9F1A8-AB67-C742-87CD-CA514047F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F6CE91-9C7F-9246-88C9-2CD643D66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Google Shape;248;p46" descr="字节跳动ByteDance-PPT-0724-04.jpg">
            <a:extLst>
              <a:ext uri="{FF2B5EF4-FFF2-40B4-BE49-F238E27FC236}">
                <a16:creationId xmlns:a16="http://schemas.microsoft.com/office/drawing/2014/main" id="{2EB3BA21-E3D7-C34B-8DCB-9A63C281909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0" y="0"/>
            <a:ext cx="1218794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49;p46">
            <a:extLst>
              <a:ext uri="{FF2B5EF4-FFF2-40B4-BE49-F238E27FC236}">
                <a16:creationId xmlns:a16="http://schemas.microsoft.com/office/drawing/2014/main" id="{E819047F-753A-4B45-B316-B50DE5DF5C61}"/>
              </a:ext>
            </a:extLst>
          </p:cNvPr>
          <p:cNvSpPr txBox="1"/>
          <p:nvPr/>
        </p:nvSpPr>
        <p:spPr>
          <a:xfrm>
            <a:off x="2898712" y="2972318"/>
            <a:ext cx="2045804" cy="58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n" sz="36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</a:t>
            </a: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3789812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0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0"/>
          <p:cNvSpPr txBox="1"/>
          <p:nvPr/>
        </p:nvSpPr>
        <p:spPr>
          <a:xfrm>
            <a:off x="691260" y="704000"/>
            <a:ext cx="107008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Fragment - Responsive Design</a:t>
            </a:r>
            <a:br>
              <a:rPr lang="e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3200" b="1" dirty="0" err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响应式设计</a:t>
            </a:r>
            <a:r>
              <a:rPr lang="en-US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32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4" name="Google Shape;1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4625" y="812049"/>
            <a:ext cx="2415632" cy="523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567" y="2126634"/>
            <a:ext cx="6906268" cy="318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1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1"/>
          <p:cNvSpPr txBox="1"/>
          <p:nvPr/>
        </p:nvSpPr>
        <p:spPr>
          <a:xfrm>
            <a:off x="691267" y="1126242"/>
            <a:ext cx="107008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Fragment - Responsive Design</a:t>
            </a:r>
            <a:br>
              <a:rPr lang="e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" sz="32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rgbClr val="5E5E5E"/>
              </a:buClr>
              <a:buSzPts val="1900"/>
            </a:pPr>
            <a:r>
              <a:rPr lang="zh-CN" altLang="en-US" dirty="0"/>
              <a:t>页面的设计与开发应当根据用户行为以及设备环境</a:t>
            </a:r>
            <a:r>
              <a:rPr lang="en-US" altLang="zh-CN" dirty="0"/>
              <a:t>(</a:t>
            </a:r>
            <a:r>
              <a:rPr lang="zh-CN" altLang="en-US" dirty="0"/>
              <a:t>系统平台、屏幕尺寸</a:t>
            </a:r>
            <a:br>
              <a:rPr lang="en-US" altLang="zh-CN" dirty="0"/>
            </a:br>
            <a:r>
              <a:rPr lang="zh-CN" altLang="en-US" dirty="0"/>
              <a:t>、屏幕定向等</a:t>
            </a:r>
            <a:r>
              <a:rPr lang="en-US" altLang="zh-CN" dirty="0"/>
              <a:t>)</a:t>
            </a:r>
            <a:r>
              <a:rPr lang="zh-CN" altLang="en-US" dirty="0"/>
              <a:t>进行相应的响应和调整</a:t>
            </a:r>
            <a:endParaRPr lang="zh-CN" altLang="en-US" sz="3200" dirty="0">
              <a:effectLst/>
            </a:endParaRPr>
          </a:p>
          <a:p>
            <a:pPr>
              <a:buClr>
                <a:srgbClr val="5E5E5E"/>
              </a:buClr>
              <a:buSzPts val="1900"/>
            </a:pPr>
            <a:endParaRPr sz="32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2" name="Google Shape;1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2075" y="461543"/>
            <a:ext cx="2508535" cy="5435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267" y="2200275"/>
            <a:ext cx="6754831" cy="3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2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2"/>
          <p:cNvSpPr txBox="1"/>
          <p:nvPr/>
        </p:nvSpPr>
        <p:spPr>
          <a:xfrm>
            <a:off x="691233" y="1500100"/>
            <a:ext cx="92652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 dirty="0">
                <a:solidFill>
                  <a:srgbClr val="3A5BAE"/>
                </a:solidFill>
              </a:rPr>
              <a:t>Activity </a:t>
            </a:r>
            <a:r>
              <a:rPr lang="en" sz="3200" dirty="0" err="1">
                <a:solidFill>
                  <a:srgbClr val="3A5BAE"/>
                </a:solidFill>
              </a:rPr>
              <a:t>模块化</a:t>
            </a:r>
            <a:endParaRPr sz="3200" dirty="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 dirty="0" err="1">
                <a:solidFill>
                  <a:srgbClr val="3A5BAE"/>
                </a:solidFill>
              </a:rPr>
              <a:t>相比</a:t>
            </a:r>
            <a:r>
              <a:rPr lang="en" sz="3200" dirty="0">
                <a:solidFill>
                  <a:srgbClr val="3A5BAE"/>
                </a:solidFill>
              </a:rPr>
              <a:t> </a:t>
            </a:r>
            <a:r>
              <a:rPr lang="en" sz="3200" dirty="0" err="1">
                <a:solidFill>
                  <a:srgbClr val="3A5BAE"/>
                </a:solidFill>
              </a:rPr>
              <a:t>View，带有生命周期管理</a:t>
            </a:r>
            <a:endParaRPr sz="3200" dirty="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 dirty="0" err="1">
                <a:solidFill>
                  <a:srgbClr val="3A5BAE"/>
                </a:solidFill>
              </a:rPr>
              <a:t>可重用，灵活</a:t>
            </a:r>
            <a:endParaRPr sz="3200" dirty="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 dirty="0" err="1">
                <a:solidFill>
                  <a:srgbClr val="3A5BAE"/>
                </a:solidFill>
              </a:rPr>
              <a:t>可以动态添加和删除</a:t>
            </a:r>
            <a:endParaRPr sz="3200" dirty="0">
              <a:solidFill>
                <a:srgbClr val="3A5BAE"/>
              </a:solidFill>
            </a:endParaRPr>
          </a:p>
        </p:txBody>
      </p:sp>
      <p:sp>
        <p:nvSpPr>
          <p:cNvPr id="150" name="Google Shape;150;p32"/>
          <p:cNvSpPr txBox="1"/>
          <p:nvPr/>
        </p:nvSpPr>
        <p:spPr>
          <a:xfrm>
            <a:off x="691260" y="704000"/>
            <a:ext cx="104540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Fragment </a:t>
            </a:r>
            <a:endParaRPr sz="32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 txBox="1"/>
          <p:nvPr/>
        </p:nvSpPr>
        <p:spPr>
          <a:xfrm>
            <a:off x="691233" y="1500100"/>
            <a:ext cx="92652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 dirty="0">
                <a:solidFill>
                  <a:srgbClr val="3A5BAE"/>
                </a:solidFill>
              </a:rPr>
              <a:t>android.support.v4.app.Fragment</a:t>
            </a:r>
            <a:r>
              <a:rPr lang="en-US" sz="3200" dirty="0">
                <a:solidFill>
                  <a:srgbClr val="3A5BAE"/>
                </a:solidFill>
              </a:rPr>
              <a:t>(3.0下版本)</a:t>
            </a:r>
            <a:endParaRPr sz="3200" dirty="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 dirty="0" err="1">
                <a:solidFill>
                  <a:srgbClr val="3A5BAE"/>
                </a:solidFill>
              </a:rPr>
              <a:t>android.app.Fragment</a:t>
            </a:r>
            <a:endParaRPr sz="3200" dirty="0">
              <a:solidFill>
                <a:srgbClr val="3A5BAE"/>
              </a:solidFill>
            </a:endParaRPr>
          </a:p>
          <a:p>
            <a:pPr marL="609585" indent="-507987">
              <a:lnSpc>
                <a:spcPct val="150000"/>
              </a:lnSpc>
              <a:buClr>
                <a:srgbClr val="3A5BAE"/>
              </a:buClr>
              <a:buSzPts val="2400"/>
              <a:buChar char="❏"/>
            </a:pPr>
            <a:r>
              <a:rPr lang="en" sz="3200" dirty="0" err="1">
                <a:solidFill>
                  <a:srgbClr val="3A5BAE"/>
                </a:solidFill>
              </a:rPr>
              <a:t>在各个版本的系统中行为都一致</a:t>
            </a:r>
            <a:endParaRPr sz="3200" dirty="0">
              <a:solidFill>
                <a:srgbClr val="3A5BAE"/>
              </a:solidFill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869000" y="804200"/>
            <a:ext cx="104540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Which</a:t>
            </a:r>
            <a:r>
              <a:rPr lang="zh-CN" altLang="en-US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Fragment</a:t>
            </a:r>
            <a:endParaRPr sz="32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" y="1"/>
            <a:ext cx="121811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3"/>
          <p:cNvSpPr txBox="1"/>
          <p:nvPr/>
        </p:nvSpPr>
        <p:spPr>
          <a:xfrm>
            <a:off x="691233" y="1500100"/>
            <a:ext cx="92652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8">
              <a:lnSpc>
                <a:spcPct val="150000"/>
              </a:lnSpc>
              <a:buClr>
                <a:srgbClr val="3A5BAE"/>
              </a:buClr>
              <a:buSzPts val="2400"/>
            </a:pPr>
            <a:r>
              <a:rPr lang="en" altLang="zh-CN" sz="2000" dirty="0"/>
              <a:t>Example</a:t>
            </a:r>
            <a:r>
              <a:rPr lang="en-US" altLang="zh-CN" sz="2000" dirty="0"/>
              <a:t>: </a:t>
            </a:r>
            <a:r>
              <a:rPr lang="en" altLang="zh-CN" sz="2000" dirty="0" err="1"/>
              <a:t>ViewPager+Fragment</a:t>
            </a:r>
            <a:endParaRPr sz="2000" dirty="0">
              <a:solidFill>
                <a:srgbClr val="3A5BAE"/>
              </a:solidFill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869000" y="804200"/>
            <a:ext cx="104540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</a:t>
            </a:r>
            <a:r>
              <a:rPr lang="zh-CN" altLang="en-US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zh-CN" altLang="en-US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</a:t>
            </a:r>
            <a:r>
              <a:rPr lang="zh-CN" altLang="en-US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zh-CN" sz="32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Fragment</a:t>
            </a:r>
            <a:endParaRPr sz="32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89CA70-EBB8-464F-9646-2008A5386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122" y="1602199"/>
            <a:ext cx="2286001" cy="495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71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2138</Words>
  <Application>Microsoft Macintosh PowerPoint</Application>
  <PresentationFormat>宽屏</PresentationFormat>
  <Paragraphs>201</Paragraphs>
  <Slides>49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49</vt:i4>
      </vt:variant>
    </vt:vector>
  </HeadingPairs>
  <TitlesOfParts>
    <vt:vector size="56" baseType="lpstr">
      <vt:lpstr>等线</vt:lpstr>
      <vt:lpstr>等线 Light</vt:lpstr>
      <vt:lpstr>Arial</vt:lpstr>
      <vt:lpstr>Helvetica Neue</vt:lpstr>
      <vt:lpstr>Office 主题​​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魏君成</dc:creator>
  <cp:lastModifiedBy>魏君成</cp:lastModifiedBy>
  <cp:revision>6</cp:revision>
  <dcterms:created xsi:type="dcterms:W3CDTF">2021-06-13T07:53:27Z</dcterms:created>
  <dcterms:modified xsi:type="dcterms:W3CDTF">2021-06-15T03:26:03Z</dcterms:modified>
</cp:coreProperties>
</file>